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51.png" ContentType="image/png"/>
  <Override PartName="/ppt/media/image9.jpeg" ContentType="image/jpeg"/>
  <Override PartName="/ppt/media/image100.png" ContentType="image/png"/>
  <Override PartName="/ppt/media/image28.png" ContentType="image/png"/>
  <Override PartName="/ppt/media/image1.jpeg" ContentType="image/jpeg"/>
  <Override PartName="/ppt/media/image74.png" ContentType="image/png"/>
  <Override PartName="/ppt/media/image8.png" ContentType="image/png"/>
  <Override PartName="/ppt/media/image38.png" ContentType="image/png"/>
  <Override PartName="/ppt/media/image2.jpeg" ContentType="image/jpeg"/>
  <Override PartName="/ppt/media/image48.png" ContentType="image/png"/>
  <Override PartName="/ppt/media/image3.jpeg" ContentType="image/jpeg"/>
  <Override PartName="/ppt/media/image58.png" ContentType="image/png"/>
  <Override PartName="/ppt/media/image4.jpeg" ContentType="image/jpeg"/>
  <Override PartName="/ppt/media/image49.png" ContentType="image/png"/>
  <Override PartName="/ppt/media/image5.wmf" ContentType="image/x-wmf"/>
  <Override PartName="/ppt/media/image21.png" ContentType="image/png"/>
  <Override PartName="/ppt/media/image6.jpeg" ContentType="image/jpeg"/>
  <Override PartName="/ppt/media/image73.png" ContentType="image/png"/>
  <Override PartName="/ppt/media/image7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59.png" ContentType="image/png"/>
  <Override PartName="/ppt/media/image17.jpeg" ContentType="image/jpe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101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52.png" ContentType="image/png"/>
  <Override PartName="/ppt/media/image32.jpeg" ContentType="image/jpe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50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57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media/image108.png" ContentType="image/png"/>
  <Override PartName="/ppt/media/image66.jpeg" ContentType="image/jpeg"/>
  <Override PartName="/ppt/media/image67.png" ContentType="image/png"/>
  <Override PartName="/ppt/media/image68.png" ContentType="image/png"/>
  <Override PartName="/ppt/media/image69.jpeg" ContentType="image/jpeg"/>
  <Override PartName="/ppt/media/image70.png" ContentType="image/png"/>
  <Override PartName="/ppt/media/image71.png" ContentType="image/png"/>
  <Override PartName="/ppt/media/image72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media/image86.png" ContentType="image/png"/>
  <Override PartName="/ppt/media/image87.png" ContentType="image/png"/>
  <Override PartName="/ppt/media/image88.png" ContentType="image/png"/>
  <Override PartName="/ppt/media/image89.png" ContentType="image/png"/>
  <Override PartName="/ppt/media/image90.png" ContentType="image/png"/>
  <Override PartName="/ppt/media/image91.png" ContentType="image/png"/>
  <Override PartName="/ppt/media/image92.png" ContentType="image/png"/>
  <Override PartName="/ppt/media/image93.png" ContentType="image/png"/>
  <Override PartName="/ppt/media/image94.png" ContentType="image/png"/>
  <Override PartName="/ppt/media/image95.png" ContentType="image/png"/>
  <Override PartName="/ppt/media/image96.png" ContentType="image/png"/>
  <Override PartName="/ppt/media/image97.png" ContentType="image/png"/>
  <Override PartName="/ppt/media/image98.png" ContentType="image/png"/>
  <Override PartName="/ppt/media/image99.png" ContentType="image/png"/>
  <Override PartName="/ppt/media/image102.png" ContentType="image/png"/>
  <Override PartName="/ppt/media/image103.png" ContentType="image/png"/>
  <Override PartName="/ppt/media/image104.png" ContentType="image/png"/>
  <Override PartName="/ppt/media/image105.png" ContentType="image/png"/>
  <Override PartName="/ppt/media/image106.png" ContentType="image/png"/>
  <Override PartName="/ppt/media/image107.png" ContentType="image/png"/>
  <Override PartName="/ppt/media/image109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x="9144000" cy="6858000"/>
  <p:notesSz cx="6805612" cy="99441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Folie mittels Klicken verschieben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F785862E-886C-4247-98D9-25F806F3E33D}" type="slidenum">
              <a:rPr b="0" lang="de-DE" sz="1400" spc="-1" strike="noStrike">
                <a:latin typeface="Times New Roman"/>
              </a:rPr>
              <a:t>1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sldImg"/>
          </p:nvPr>
        </p:nvSpPr>
        <p:spPr>
          <a:xfrm>
            <a:off x="915840" y="746280"/>
            <a:ext cx="4971600" cy="3728520"/>
          </a:xfrm>
          <a:prstGeom prst="rect">
            <a:avLst/>
          </a:prstGeom>
        </p:spPr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909000" y="4722480"/>
            <a:ext cx="4987080" cy="4474080"/>
          </a:xfrm>
          <a:prstGeom prst="rect">
            <a:avLst/>
          </a:prstGeom>
        </p:spPr>
        <p:txBody>
          <a:bodyPr lIns="92520" rIns="92520" tIns="46440" bIns="46440">
            <a:norm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469" name="TextShape 3"/>
          <p:cNvSpPr txBox="1"/>
          <p:nvPr/>
        </p:nvSpPr>
        <p:spPr>
          <a:xfrm>
            <a:off x="3855600" y="9447840"/>
            <a:ext cx="2949480" cy="495720"/>
          </a:xfrm>
          <a:prstGeom prst="rect">
            <a:avLst/>
          </a:prstGeom>
          <a:noFill/>
          <a:ln w="9360">
            <a:noFill/>
          </a:ln>
        </p:spPr>
        <p:txBody>
          <a:bodyPr lIns="92520" rIns="92520" tIns="46440" bIns="46440" anchor="b">
            <a:noAutofit/>
          </a:bodyPr>
          <a:p>
            <a:pPr algn="r">
              <a:lnSpc>
                <a:spcPct val="100000"/>
              </a:lnSpc>
            </a:pPr>
            <a:fld id="{9A089920-C96D-4013-909F-D65F308B1806}" type="slidenum">
              <a:rPr b="0" lang="de-DE" sz="1300" spc="-1" strike="noStrike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b="0" lang="de-DE" sz="13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86198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247680" y="4066200"/>
            <a:ext cx="86198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64520" y="163836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247680" y="406620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64520" y="406620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2775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162240" y="1638360"/>
            <a:ext cx="2775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76440" y="1638360"/>
            <a:ext cx="2775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247680" y="4066200"/>
            <a:ext cx="2775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162240" y="4066200"/>
            <a:ext cx="2775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76440" y="4066200"/>
            <a:ext cx="2775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247680" y="1638360"/>
            <a:ext cx="8619840" cy="4647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861984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420624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64520" y="1638360"/>
            <a:ext cx="420624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971640" y="9360"/>
            <a:ext cx="6438600" cy="2958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64520" y="1638360"/>
            <a:ext cx="420624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247680" y="406620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247680" y="1638360"/>
            <a:ext cx="8619840" cy="4647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420624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64520" y="163836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64520" y="406620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64520" y="163836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247680" y="4066200"/>
            <a:ext cx="86198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86198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247680" y="4066200"/>
            <a:ext cx="86198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664520" y="163836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247680" y="406620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664520" y="406620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2775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3162240" y="1638360"/>
            <a:ext cx="2775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076440" y="1638360"/>
            <a:ext cx="2775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247680" y="4066200"/>
            <a:ext cx="2775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3162240" y="4066200"/>
            <a:ext cx="2775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6076440" y="4066200"/>
            <a:ext cx="2775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subTitle"/>
          </p:nvPr>
        </p:nvSpPr>
        <p:spPr>
          <a:xfrm>
            <a:off x="247680" y="1638360"/>
            <a:ext cx="8619840" cy="4647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861984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420624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64520" y="1638360"/>
            <a:ext cx="420624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861984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ubTitle"/>
          </p:nvPr>
        </p:nvSpPr>
        <p:spPr>
          <a:xfrm>
            <a:off x="971640" y="9360"/>
            <a:ext cx="6438600" cy="2958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64520" y="1638360"/>
            <a:ext cx="420624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247680" y="406620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420624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64520" y="163836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664520" y="406620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64520" y="163836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247680" y="4066200"/>
            <a:ext cx="86198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86198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247680" y="4066200"/>
            <a:ext cx="86198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64520" y="163836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247680" y="406620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4664520" y="406620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2775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3162240" y="1638360"/>
            <a:ext cx="2775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076440" y="1638360"/>
            <a:ext cx="2775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247680" y="4066200"/>
            <a:ext cx="2775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body"/>
          </p:nvPr>
        </p:nvSpPr>
        <p:spPr>
          <a:xfrm>
            <a:off x="3162240" y="4066200"/>
            <a:ext cx="2775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 type="body"/>
          </p:nvPr>
        </p:nvSpPr>
        <p:spPr>
          <a:xfrm>
            <a:off x="6076440" y="4066200"/>
            <a:ext cx="2775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247680" y="1638360"/>
            <a:ext cx="8619840" cy="46479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861984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420624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64520" y="1638360"/>
            <a:ext cx="420624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420624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64520" y="1638360"/>
            <a:ext cx="420624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971640" y="9360"/>
            <a:ext cx="6438600" cy="2958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64520" y="1638360"/>
            <a:ext cx="420624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247680" y="406620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420624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64520" y="163836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664520" y="406620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64520" y="163836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247680" y="4066200"/>
            <a:ext cx="86198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86198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247680" y="4066200"/>
            <a:ext cx="86198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64520" y="163836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247680" y="406620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4664520" y="406620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2775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3162240" y="1638360"/>
            <a:ext cx="2775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076440" y="1638360"/>
            <a:ext cx="2775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247680" y="4066200"/>
            <a:ext cx="2775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3162240" y="4066200"/>
            <a:ext cx="2775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6076440" y="4066200"/>
            <a:ext cx="2775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971640" y="9360"/>
            <a:ext cx="6438600" cy="29584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64520" y="1638360"/>
            <a:ext cx="420624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247680" y="406620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4206240" cy="4647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64520" y="163836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64520" y="406620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247680" y="163836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64520" y="1638360"/>
            <a:ext cx="42062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247680" y="4066200"/>
            <a:ext cx="8619840" cy="2216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5.wmf"/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0" y="677520"/>
            <a:ext cx="91440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2" descr=""/>
          <p:cNvPicPr/>
          <p:nvPr/>
        </p:nvPicPr>
        <p:blipFill>
          <a:blip r:embed="rId2"/>
          <a:stretch/>
        </p:blipFill>
        <p:spPr>
          <a:xfrm>
            <a:off x="7553160" y="8640"/>
            <a:ext cx="1584000" cy="65412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6549840"/>
            <a:ext cx="91440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Grafik 10" descr=""/>
          <p:cNvPicPr/>
          <p:nvPr/>
        </p:nvPicPr>
        <p:blipFill>
          <a:blip r:embed="rId3"/>
          <a:stretch/>
        </p:blipFill>
        <p:spPr>
          <a:xfrm>
            <a:off x="0" y="0"/>
            <a:ext cx="821880" cy="650520"/>
          </a:xfrm>
          <a:prstGeom prst="rect">
            <a:avLst/>
          </a:prstGeom>
          <a:ln w="936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title"/>
          </p:nvPr>
        </p:nvSpPr>
        <p:spPr>
          <a:xfrm>
            <a:off x="554040" y="1238400"/>
            <a:ext cx="8057880" cy="152352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400" spc="-1" strike="noStrike">
                <a:solidFill>
                  <a:srgbClr val="004191"/>
                </a:solidFill>
                <a:latin typeface="News Gothic MT"/>
              </a:rPr>
              <a:t>Klicken Sie, um das Titelformat zu bearbeiten</a:t>
            </a:r>
            <a:endParaRPr b="0" lang="en-US" sz="3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body"/>
          </p:nvPr>
        </p:nvSpPr>
        <p:spPr>
          <a:xfrm>
            <a:off x="1695600" y="3886200"/>
            <a:ext cx="5714640" cy="1218960"/>
          </a:xfrm>
          <a:prstGeom prst="rect">
            <a:avLst/>
          </a:prstGeom>
        </p:spPr>
        <p:txBody>
          <a:bodyPr>
            <a:noAutofit/>
          </a:bodyPr>
          <a:p>
            <a:pPr marL="195120" indent="-194760" algn="ctr"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News Gothic MT"/>
              </a:rPr>
              <a:t>Autoren </a:t>
            </a:r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2266920" y="5410080"/>
            <a:ext cx="4571640" cy="742680"/>
          </a:xfrm>
          <a:prstGeom prst="rect">
            <a:avLst/>
          </a:prstGeom>
        </p:spPr>
        <p:txBody>
          <a:bodyPr>
            <a:noAutofit/>
          </a:bodyPr>
          <a:p>
            <a:pPr marL="195120" indent="-194760" algn="ctr">
              <a:lnSpc>
                <a:spcPct val="100000"/>
              </a:lnSpc>
              <a:spcBef>
                <a:spcPts val="49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News Gothic MT"/>
              </a:rPr>
              <a:t>Institut für Geodäsie und Geoinformation</a:t>
            </a:r>
            <a:endParaRPr b="1" lang="en-US" sz="2000" spc="-1" strike="noStrike">
              <a:solidFill>
                <a:srgbClr val="000000"/>
              </a:solidFill>
              <a:latin typeface="News Gothic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Line 1"/>
          <p:cNvSpPr/>
          <p:nvPr/>
        </p:nvSpPr>
        <p:spPr>
          <a:xfrm>
            <a:off x="0" y="677520"/>
            <a:ext cx="91440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4" name="Picture 2" descr=""/>
          <p:cNvPicPr/>
          <p:nvPr/>
        </p:nvPicPr>
        <p:blipFill>
          <a:blip r:embed="rId2"/>
          <a:stretch/>
        </p:blipFill>
        <p:spPr>
          <a:xfrm>
            <a:off x="7553160" y="8640"/>
            <a:ext cx="1584000" cy="654120"/>
          </a:xfrm>
          <a:prstGeom prst="rect">
            <a:avLst/>
          </a:prstGeom>
          <a:ln>
            <a:noFill/>
          </a:ln>
        </p:spPr>
      </p:pic>
      <p:sp>
        <p:nvSpPr>
          <p:cNvPr id="45" name="Line 2"/>
          <p:cNvSpPr/>
          <p:nvPr/>
        </p:nvSpPr>
        <p:spPr>
          <a:xfrm>
            <a:off x="0" y="6549840"/>
            <a:ext cx="91440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6" name="Grafik 10" descr=""/>
          <p:cNvPicPr/>
          <p:nvPr/>
        </p:nvPicPr>
        <p:blipFill>
          <a:blip r:embed="rId3"/>
          <a:stretch/>
        </p:blipFill>
        <p:spPr>
          <a:xfrm>
            <a:off x="0" y="0"/>
            <a:ext cx="821880" cy="650520"/>
          </a:xfrm>
          <a:prstGeom prst="rect">
            <a:avLst/>
          </a:prstGeom>
          <a:ln w="9360">
            <a:noFill/>
          </a:ln>
        </p:spPr>
      </p:pic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247680" y="1638360"/>
            <a:ext cx="8619840" cy="4647960"/>
          </a:xfrm>
          <a:prstGeom prst="rect">
            <a:avLst/>
          </a:prstGeom>
        </p:spPr>
        <p:txBody>
          <a:bodyPr>
            <a:noAutofit/>
          </a:bodyPr>
          <a:p>
            <a:pPr marL="195120" indent="-194760">
              <a:lnSpc>
                <a:spcPct val="100000"/>
              </a:lnSpc>
              <a:spcBef>
                <a:spcPts val="601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latin typeface="News Gothic MT"/>
              </a:rPr>
              <a:t>Textmasterformate durch Klicken bearbeiten</a:t>
            </a:r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  <a:p>
            <a:pPr lvl="1" marL="574560" indent="-18864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Symbol" charset="2"/>
              <a:buChar char=""/>
            </a:pPr>
            <a:r>
              <a:rPr b="1" lang="en-US" sz="2000" spc="-1" strike="noStrike">
                <a:solidFill>
                  <a:srgbClr val="000000"/>
                </a:solidFill>
                <a:latin typeface="News Gothic MT"/>
              </a:rPr>
              <a:t>Zweite Ebene</a:t>
            </a:r>
            <a:endParaRPr b="0" lang="en-US" sz="2000" spc="-1" strike="noStrike">
              <a:solidFill>
                <a:srgbClr val="000000"/>
              </a:solidFill>
              <a:latin typeface="News Gothic MT"/>
            </a:endParaRPr>
          </a:p>
          <a:p>
            <a:pPr lvl="2" marL="952560" indent="-186840">
              <a:lnSpc>
                <a:spcPct val="100000"/>
              </a:lnSpc>
              <a:spcBef>
                <a:spcPts val="45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en-US" sz="1800" spc="-1" strike="noStrike">
                <a:solidFill>
                  <a:srgbClr val="000000"/>
                </a:solidFill>
                <a:latin typeface="News Gothic MT"/>
              </a:rPr>
              <a:t>Dritte Ebene</a:t>
            </a:r>
            <a:endParaRPr b="0" lang="en-US" sz="1800" spc="-1" strike="noStrike">
              <a:solidFill>
                <a:srgbClr val="000000"/>
              </a:solidFill>
              <a:latin typeface="News Gothic MT"/>
            </a:endParaRPr>
          </a:p>
          <a:p>
            <a:pPr lvl="3" marL="1325520" indent="-1821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News Gothic MT"/>
              </a:rPr>
              <a:t>Vierte Ebene</a:t>
            </a:r>
            <a:endParaRPr b="0" lang="en-US" sz="1600" spc="-1" strike="noStrike">
              <a:solidFill>
                <a:srgbClr val="000000"/>
              </a:solidFill>
              <a:latin typeface="News Gothic MT"/>
            </a:endParaRPr>
          </a:p>
          <a:p>
            <a:pPr lvl="4" marL="1698480" indent="-1821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latin typeface="News Gothic MT"/>
              </a:rPr>
              <a:t>Fünfte Ebene</a:t>
            </a:r>
            <a:endParaRPr b="0" lang="en-US" sz="16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title"/>
          </p:nvPr>
        </p:nvSpPr>
        <p:spPr>
          <a:xfrm>
            <a:off x="971640" y="9360"/>
            <a:ext cx="6438600" cy="637920"/>
          </a:xfrm>
          <a:prstGeom prst="rect">
            <a:avLst/>
          </a:prstGeom>
        </p:spPr>
        <p:txBody>
          <a:bodyPr lIns="72000" rIns="72000" anchor="ctr">
            <a:noAutofit/>
          </a:bodyPr>
          <a:p>
            <a:pPr marL="195120" indent="-4320"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4191"/>
                </a:solidFill>
                <a:latin typeface="News Gothic MT"/>
              </a:rPr>
              <a:t>Titelmasterformat durch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247680" y="866880"/>
            <a:ext cx="8619840" cy="606240"/>
          </a:xfrm>
          <a:prstGeom prst="rect">
            <a:avLst/>
          </a:prstGeom>
        </p:spPr>
        <p:txBody>
          <a:bodyPr>
            <a:noAutofit/>
          </a:bodyPr>
          <a:p>
            <a:pPr marL="195120" indent="-194760">
              <a:lnSpc>
                <a:spcPct val="100000"/>
              </a:lnSpc>
              <a:spcBef>
                <a:spcPts val="700"/>
              </a:spcBef>
            </a:pPr>
            <a:r>
              <a:rPr b="1" lang="en-US" sz="2800" spc="-1" strike="noStrike">
                <a:solidFill>
                  <a:srgbClr val="000000"/>
                </a:solidFill>
                <a:latin typeface="News Gothic MT"/>
              </a:rPr>
              <a:t>Untertitel</a:t>
            </a:r>
            <a:endParaRPr b="1" lang="en-US" sz="28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ftr"/>
          </p:nvPr>
        </p:nvSpPr>
        <p:spPr>
          <a:xfrm>
            <a:off x="168840" y="6516720"/>
            <a:ext cx="7549560" cy="340920"/>
          </a:xfrm>
          <a:prstGeom prst="rect">
            <a:avLst/>
          </a:prstGeom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M22 – Kinematische Multisensorsysteme </a:t>
            </a: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	</a:t>
            </a: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Übung 1 – Kinematisches GNSS</a:t>
            </a: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	</a:t>
            </a: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    24.10.2018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sldNum"/>
          </p:nvPr>
        </p:nvSpPr>
        <p:spPr>
          <a:xfrm>
            <a:off x="8137440" y="6516720"/>
            <a:ext cx="925200" cy="34092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Folie </a:t>
            </a:r>
            <a:fld id="{A66995BD-0EDC-4F42-85DC-AF1583A4FD8A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1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52" name="Line 8"/>
          <p:cNvSpPr/>
          <p:nvPr/>
        </p:nvSpPr>
        <p:spPr>
          <a:xfrm>
            <a:off x="0" y="6549840"/>
            <a:ext cx="9144000" cy="3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950" spc="-1" strike="noStrike">
                <a:latin typeface="Arial"/>
              </a:rPr>
              <a:t>Format des Titeltextes durch Klicken bearbeiten</a:t>
            </a:r>
            <a:endParaRPr b="0" lang="de-DE" sz="495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spAutoFit/>
          </a:bodyPr>
          <a:p>
            <a:pPr marL="432000" indent="-324000">
              <a:spcBef>
                <a:spcPts val="17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870" spc="-1" strike="noStrike">
                <a:latin typeface="Arial"/>
              </a:rPr>
              <a:t>Format des Gliederungstextes durch Klicken bearbeiten</a:t>
            </a:r>
            <a:endParaRPr b="0" lang="de-DE" sz="3870" spc="-1" strike="noStrike">
              <a:latin typeface="Arial"/>
            </a:endParaRPr>
          </a:p>
          <a:p>
            <a:pPr lvl="1" marL="864000" indent="-324000">
              <a:spcBef>
                <a:spcPts val="136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3380" spc="-1" strike="noStrike">
                <a:latin typeface="Arial"/>
              </a:rPr>
              <a:t>Zweite Gliederungsebene</a:t>
            </a:r>
            <a:endParaRPr b="0" lang="de-DE" sz="3380" spc="-1" strike="noStrike">
              <a:latin typeface="Arial"/>
            </a:endParaRPr>
          </a:p>
          <a:p>
            <a:pPr lvl="2" marL="1296000" indent="-288000">
              <a:spcBef>
                <a:spcPts val="102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900" spc="-1" strike="noStrike">
                <a:latin typeface="Arial"/>
              </a:rPr>
              <a:t>Dritte Gliederungsebene</a:t>
            </a:r>
            <a:endParaRPr b="0" lang="de-DE" sz="2900" spc="-1" strike="noStrike">
              <a:latin typeface="Arial"/>
            </a:endParaRPr>
          </a:p>
          <a:p>
            <a:pPr lvl="3" marL="1728000" indent="-216000">
              <a:spcBef>
                <a:spcPts val="68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420" spc="-1" strike="noStrike">
                <a:latin typeface="Arial"/>
              </a:rPr>
              <a:t>Vierte Gliederungsebene</a:t>
            </a:r>
            <a:endParaRPr b="0" lang="de-DE" sz="2420" spc="-1" strike="noStrike">
              <a:latin typeface="Arial"/>
            </a:endParaRPr>
          </a:p>
          <a:p>
            <a:pPr lvl="4" marL="2160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20" spc="-1" strike="noStrike">
                <a:latin typeface="Arial"/>
              </a:rPr>
              <a:t>Fünfte Gliederungsebene</a:t>
            </a:r>
            <a:endParaRPr b="0" lang="de-DE" sz="2420" spc="-1" strike="noStrike">
              <a:latin typeface="Arial"/>
            </a:endParaRPr>
          </a:p>
          <a:p>
            <a:pPr lvl="5" marL="2592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20" spc="-1" strike="noStrike">
                <a:latin typeface="Arial"/>
              </a:rPr>
              <a:t>Sechste Gliederungsebene</a:t>
            </a:r>
            <a:endParaRPr b="0" lang="de-DE" sz="2420" spc="-1" strike="noStrike">
              <a:latin typeface="Arial"/>
            </a:endParaRPr>
          </a:p>
          <a:p>
            <a:pPr lvl="6" marL="3024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20" spc="-1" strike="noStrike">
                <a:latin typeface="Arial"/>
              </a:rPr>
              <a:t>Siebte Gliederungsebene</a:t>
            </a:r>
            <a:endParaRPr b="0" lang="de-DE" sz="2420" spc="-1" strike="noStrike"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dt"/>
          </p:nvPr>
        </p:nvSpPr>
        <p:spPr>
          <a:xfrm>
            <a:off x="457200" y="6247440"/>
            <a:ext cx="2130120" cy="472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ftr"/>
          </p:nvPr>
        </p:nvSpPr>
        <p:spPr>
          <a:xfrm>
            <a:off x="3126960" y="6247440"/>
            <a:ext cx="2898360" cy="472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sldNum"/>
          </p:nvPr>
        </p:nvSpPr>
        <p:spPr>
          <a:xfrm>
            <a:off x="6555960" y="6247440"/>
            <a:ext cx="2130120" cy="472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D7BA3987-A37D-40D2-B213-DE88C287301F}" type="slidenum">
              <a:rPr b="0" lang="de-DE" sz="1400" spc="-1" strike="noStrike">
                <a:latin typeface="Times New Roman"/>
              </a:rPr>
              <a:t>1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Billede 6" descr=""/>
          <p:cNvPicPr/>
          <p:nvPr/>
        </p:nvPicPr>
        <p:blipFill>
          <a:blip r:embed="rId2"/>
          <a:stretch/>
        </p:blipFill>
        <p:spPr>
          <a:xfrm>
            <a:off x="1374840" y="6401160"/>
            <a:ext cx="603000" cy="401760"/>
          </a:xfrm>
          <a:prstGeom prst="rect">
            <a:avLst/>
          </a:prstGeom>
          <a:ln>
            <a:noFill/>
          </a:ln>
        </p:spPr>
      </p:pic>
      <p:sp>
        <p:nvSpPr>
          <p:cNvPr id="131" name="Line 1"/>
          <p:cNvSpPr/>
          <p:nvPr/>
        </p:nvSpPr>
        <p:spPr>
          <a:xfrm>
            <a:off x="0" y="6325920"/>
            <a:ext cx="9144000" cy="360"/>
          </a:xfrm>
          <a:prstGeom prst="line">
            <a:avLst/>
          </a:prstGeom>
          <a:ln w="28440">
            <a:solidFill>
              <a:srgbClr val="378d9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2" name="Line 2"/>
          <p:cNvSpPr/>
          <p:nvPr/>
        </p:nvSpPr>
        <p:spPr>
          <a:xfrm>
            <a:off x="0" y="908640"/>
            <a:ext cx="9144000" cy="360"/>
          </a:xfrm>
          <a:prstGeom prst="line">
            <a:avLst/>
          </a:prstGeom>
          <a:ln w="28440">
            <a:solidFill>
              <a:srgbClr val="378d9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3" name="Picture 2" descr=""/>
          <p:cNvPicPr/>
          <p:nvPr/>
        </p:nvPicPr>
        <p:blipFill>
          <a:blip r:embed="rId3"/>
          <a:stretch/>
        </p:blipFill>
        <p:spPr>
          <a:xfrm>
            <a:off x="7883640" y="30960"/>
            <a:ext cx="1260000" cy="551160"/>
          </a:xfrm>
          <a:prstGeom prst="rect">
            <a:avLst/>
          </a:prstGeom>
          <a:ln>
            <a:noFill/>
          </a:ln>
        </p:spPr>
      </p:pic>
      <p:pic>
        <p:nvPicPr>
          <p:cNvPr id="134" name="Picture 93" descr=""/>
          <p:cNvPicPr/>
          <p:nvPr/>
        </p:nvPicPr>
        <p:blipFill>
          <a:blip r:embed="rId4"/>
          <a:srcRect l="0" t="9949" r="35660" b="9949"/>
          <a:stretch/>
        </p:blipFill>
        <p:spPr>
          <a:xfrm>
            <a:off x="460800" y="6397560"/>
            <a:ext cx="763560" cy="359640"/>
          </a:xfrm>
          <a:prstGeom prst="rect">
            <a:avLst/>
          </a:prstGeom>
          <a:ln>
            <a:noFill/>
          </a:ln>
        </p:spPr>
      </p:pic>
      <p:pic>
        <p:nvPicPr>
          <p:cNvPr id="135" name="Picture 46" descr=""/>
          <p:cNvPicPr/>
          <p:nvPr/>
        </p:nvPicPr>
        <p:blipFill>
          <a:blip r:embed="rId5"/>
          <a:stretch/>
        </p:blipFill>
        <p:spPr>
          <a:xfrm>
            <a:off x="47880" y="6422400"/>
            <a:ext cx="412560" cy="359640"/>
          </a:xfrm>
          <a:prstGeom prst="rect">
            <a:avLst/>
          </a:prstGeom>
          <a:ln>
            <a:noFill/>
          </a:ln>
        </p:spPr>
      </p:pic>
      <p:sp>
        <p:nvSpPr>
          <p:cNvPr id="136" name="CustomShape 3"/>
          <p:cNvSpPr/>
          <p:nvPr/>
        </p:nvSpPr>
        <p:spPr>
          <a:xfrm>
            <a:off x="0" y="6210360"/>
            <a:ext cx="9143640" cy="647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7" name="PlaceHolder 4"/>
          <p:cNvSpPr>
            <a:spLocks noGrp="1"/>
          </p:cNvSpPr>
          <p:nvPr>
            <p:ph type="title"/>
          </p:nvPr>
        </p:nvSpPr>
        <p:spPr>
          <a:xfrm>
            <a:off x="254520" y="160200"/>
            <a:ext cx="7161840" cy="5378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31859c"/>
                </a:solidFill>
                <a:latin typeface="Calibri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284040" y="1308240"/>
            <a:ext cx="8229240" cy="452556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CustomShape 6"/>
          <p:cNvSpPr/>
          <p:nvPr/>
        </p:nvSpPr>
        <p:spPr>
          <a:xfrm>
            <a:off x="0" y="6210360"/>
            <a:ext cx="9143640" cy="647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image" Target="../media/image66.jpe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image" Target="../media/image69.jpeg"/><Relationship Id="rId4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jpe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jpe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5472000" y="2736000"/>
            <a:ext cx="3600000" cy="345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marL="195120" indent="-194760">
              <a:lnSpc>
                <a:spcPct val="100000"/>
              </a:lnSpc>
              <a:spcBef>
                <a:spcPts val="6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News Gothic MT"/>
              </a:rPr>
              <a:t>Florian Sauerland, Susann Aschenneller (University of Bonn)</a:t>
            </a:r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  <a:p>
            <a:pPr marL="195120" indent="-194760">
              <a:lnSpc>
                <a:spcPct val="100000"/>
              </a:lnSpc>
              <a:spcBef>
                <a:spcPts val="601"/>
              </a:spcBef>
            </a:pPr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  <a:p>
            <a:pPr marL="195120" indent="-194760">
              <a:lnSpc>
                <a:spcPct val="100000"/>
              </a:lnSpc>
              <a:spcBef>
                <a:spcPts val="6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News Gothic MT"/>
              </a:rPr>
              <a:t>Ruth Mottram (Danish Meteorological Institute)</a:t>
            </a:r>
            <a:endParaRPr b="1" lang="en-US" sz="2400" spc="-1" strike="noStrike">
              <a:solidFill>
                <a:srgbClr val="000000"/>
              </a:solidFill>
              <a:latin typeface="News Gothic MT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720000" y="1080000"/>
            <a:ext cx="7858800" cy="169344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Selecting CMIP6 models for dynamical downscaling: The case of the NAO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4" name="Picture 2" descr=""/>
          <p:cNvPicPr/>
          <p:nvPr/>
        </p:nvPicPr>
        <p:blipFill>
          <a:blip r:embed="rId1"/>
          <a:stretch/>
        </p:blipFill>
        <p:spPr>
          <a:xfrm>
            <a:off x="122760" y="144360"/>
            <a:ext cx="2613240" cy="107964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6705000" y="79560"/>
            <a:ext cx="2295000" cy="1504440"/>
          </a:xfrm>
          <a:prstGeom prst="rect">
            <a:avLst/>
          </a:prstGeom>
          <a:ln>
            <a:noFill/>
          </a:ln>
        </p:spPr>
      </p:pic>
      <p:pic>
        <p:nvPicPr>
          <p:cNvPr id="186" name="Picture 2" descr=""/>
          <p:cNvPicPr/>
          <p:nvPr/>
        </p:nvPicPr>
        <p:blipFill>
          <a:blip r:embed="rId3"/>
          <a:stretch/>
        </p:blipFill>
        <p:spPr>
          <a:xfrm>
            <a:off x="288000" y="2592000"/>
            <a:ext cx="4733280" cy="3324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168840" y="6516720"/>
            <a:ext cx="7549560" cy="340920"/>
          </a:xfrm>
          <a:prstGeom prst="rect">
            <a:avLst/>
          </a:prstGeom>
          <a:noFill/>
          <a:ln w="9360">
            <a:noFill/>
          </a:ln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Polar Cordex Meeting at DMI Copenhagen 07.10. - 09.10.2019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8137440" y="6516720"/>
            <a:ext cx="925200" cy="3409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Slide </a:t>
            </a:r>
            <a:fld id="{C32E2D54-6403-4380-8438-2475CC27F4EF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5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0" y="0"/>
            <a:ext cx="1008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4"/>
          <p:cNvSpPr/>
          <p:nvPr/>
        </p:nvSpPr>
        <p:spPr>
          <a:xfrm>
            <a:off x="7488000" y="0"/>
            <a:ext cx="1656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7776000" y="105480"/>
            <a:ext cx="1262160" cy="54252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2"/>
          <a:stretch/>
        </p:blipFill>
        <p:spPr>
          <a:xfrm>
            <a:off x="39600" y="0"/>
            <a:ext cx="1400400" cy="662760"/>
          </a:xfrm>
          <a:prstGeom prst="rect">
            <a:avLst/>
          </a:prstGeom>
          <a:ln>
            <a:noFill/>
          </a:ln>
        </p:spPr>
      </p:pic>
      <p:sp>
        <p:nvSpPr>
          <p:cNvPr id="269" name="TextShape 5"/>
          <p:cNvSpPr txBox="1"/>
          <p:nvPr/>
        </p:nvSpPr>
        <p:spPr>
          <a:xfrm>
            <a:off x="1903680" y="72000"/>
            <a:ext cx="572832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Temperature anomaly summer months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TextShape 6"/>
          <p:cNvSpPr txBox="1"/>
          <p:nvPr/>
        </p:nvSpPr>
        <p:spPr>
          <a:xfrm>
            <a:off x="6120000" y="936000"/>
            <a:ext cx="180000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CanESM5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TextShape 7"/>
          <p:cNvSpPr txBox="1"/>
          <p:nvPr/>
        </p:nvSpPr>
        <p:spPr>
          <a:xfrm>
            <a:off x="1512000" y="720000"/>
            <a:ext cx="180000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CESM2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3"/>
          <a:stretch/>
        </p:blipFill>
        <p:spPr>
          <a:xfrm>
            <a:off x="4644000" y="1422360"/>
            <a:ext cx="4536000" cy="414828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4"/>
          <a:stretch/>
        </p:blipFill>
        <p:spPr>
          <a:xfrm>
            <a:off x="72720" y="1224000"/>
            <a:ext cx="4679280" cy="424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168840" y="6516720"/>
            <a:ext cx="7549560" cy="340920"/>
          </a:xfrm>
          <a:prstGeom prst="rect">
            <a:avLst/>
          </a:prstGeom>
          <a:noFill/>
          <a:ln w="9360">
            <a:noFill/>
          </a:ln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Polar Cordex Meeting at DMI Copenhagen 07.10. - 09.10.2019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275" name="TextShape 2"/>
          <p:cNvSpPr txBox="1"/>
          <p:nvPr/>
        </p:nvSpPr>
        <p:spPr>
          <a:xfrm>
            <a:off x="8137440" y="6516720"/>
            <a:ext cx="925200" cy="3409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Slide </a:t>
            </a:r>
            <a:fld id="{3C7063C2-B3D1-42CB-BFE6-BC7074FEA2D7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5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0" y="0"/>
            <a:ext cx="1008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4"/>
          <p:cNvSpPr/>
          <p:nvPr/>
        </p:nvSpPr>
        <p:spPr>
          <a:xfrm>
            <a:off x="7488000" y="0"/>
            <a:ext cx="1656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7776000" y="105480"/>
            <a:ext cx="1262160" cy="54252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2"/>
          <a:stretch/>
        </p:blipFill>
        <p:spPr>
          <a:xfrm>
            <a:off x="39600" y="0"/>
            <a:ext cx="1400400" cy="662760"/>
          </a:xfrm>
          <a:prstGeom prst="rect">
            <a:avLst/>
          </a:prstGeom>
          <a:ln>
            <a:noFill/>
          </a:ln>
        </p:spPr>
      </p:pic>
      <p:sp>
        <p:nvSpPr>
          <p:cNvPr id="280" name="TextShape 5"/>
          <p:cNvSpPr txBox="1"/>
          <p:nvPr/>
        </p:nvSpPr>
        <p:spPr>
          <a:xfrm>
            <a:off x="1903680" y="72000"/>
            <a:ext cx="572832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Temperature anomaly summer months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3"/>
          <a:stretch/>
        </p:blipFill>
        <p:spPr>
          <a:xfrm>
            <a:off x="216000" y="1440000"/>
            <a:ext cx="4248000" cy="3879360"/>
          </a:xfrm>
          <a:prstGeom prst="rect">
            <a:avLst/>
          </a:prstGeom>
          <a:ln>
            <a:noFill/>
          </a:ln>
        </p:spPr>
      </p:pic>
      <p:sp>
        <p:nvSpPr>
          <p:cNvPr id="282" name="TextShape 6"/>
          <p:cNvSpPr txBox="1"/>
          <p:nvPr/>
        </p:nvSpPr>
        <p:spPr>
          <a:xfrm>
            <a:off x="1368000" y="792000"/>
            <a:ext cx="180000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MIROC6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168840" y="6516720"/>
            <a:ext cx="7549560" cy="340920"/>
          </a:xfrm>
          <a:prstGeom prst="rect">
            <a:avLst/>
          </a:prstGeom>
          <a:noFill/>
          <a:ln w="9360">
            <a:noFill/>
          </a:ln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Polar Cordex Meeting at DMI Copenhagen 07.10. - 09.10.2019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284" name="TextShape 2"/>
          <p:cNvSpPr txBox="1"/>
          <p:nvPr/>
        </p:nvSpPr>
        <p:spPr>
          <a:xfrm>
            <a:off x="8137440" y="6516720"/>
            <a:ext cx="925200" cy="3409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Slide </a:t>
            </a:r>
            <a:fld id="{39D44405-AE7F-4023-8461-F94052D54AAB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5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285" name="CustomShape 3"/>
          <p:cNvSpPr/>
          <p:nvPr/>
        </p:nvSpPr>
        <p:spPr>
          <a:xfrm>
            <a:off x="0" y="0"/>
            <a:ext cx="1008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4"/>
          <p:cNvSpPr/>
          <p:nvPr/>
        </p:nvSpPr>
        <p:spPr>
          <a:xfrm>
            <a:off x="7488000" y="0"/>
            <a:ext cx="1656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87" name="" descr=""/>
          <p:cNvPicPr/>
          <p:nvPr/>
        </p:nvPicPr>
        <p:blipFill>
          <a:blip r:embed="rId1"/>
          <a:stretch/>
        </p:blipFill>
        <p:spPr>
          <a:xfrm>
            <a:off x="7776000" y="105480"/>
            <a:ext cx="1262160" cy="54252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39600" y="0"/>
            <a:ext cx="1400400" cy="662760"/>
          </a:xfrm>
          <a:prstGeom prst="rect">
            <a:avLst/>
          </a:prstGeom>
          <a:ln>
            <a:noFill/>
          </a:ln>
        </p:spPr>
      </p:pic>
      <p:sp>
        <p:nvSpPr>
          <p:cNvPr id="289" name="TextShape 5"/>
          <p:cNvSpPr txBox="1"/>
          <p:nvPr/>
        </p:nvSpPr>
        <p:spPr>
          <a:xfrm>
            <a:off x="1903680" y="72000"/>
            <a:ext cx="572832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Temperature anomaly winter months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0" name="TextShape 6"/>
          <p:cNvSpPr txBox="1"/>
          <p:nvPr/>
        </p:nvSpPr>
        <p:spPr>
          <a:xfrm>
            <a:off x="1512000" y="720000"/>
            <a:ext cx="180000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EC -Earth3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TextShape 7"/>
          <p:cNvSpPr txBox="1"/>
          <p:nvPr/>
        </p:nvSpPr>
        <p:spPr>
          <a:xfrm>
            <a:off x="5832000" y="720000"/>
            <a:ext cx="180000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UKESM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3"/>
          <a:stretch/>
        </p:blipFill>
        <p:spPr>
          <a:xfrm>
            <a:off x="288000" y="1199520"/>
            <a:ext cx="4237560" cy="3840480"/>
          </a:xfrm>
          <a:prstGeom prst="rect">
            <a:avLst/>
          </a:prstGeom>
          <a:ln>
            <a:noFill/>
          </a:ln>
        </p:spPr>
      </p:pic>
      <p:pic>
        <p:nvPicPr>
          <p:cNvPr id="293" name="" descr=""/>
          <p:cNvPicPr/>
          <p:nvPr/>
        </p:nvPicPr>
        <p:blipFill>
          <a:blip r:embed="rId4"/>
          <a:stretch/>
        </p:blipFill>
        <p:spPr>
          <a:xfrm>
            <a:off x="4680000" y="1152000"/>
            <a:ext cx="4320000" cy="3979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168840" y="6516720"/>
            <a:ext cx="7549560" cy="340920"/>
          </a:xfrm>
          <a:prstGeom prst="rect">
            <a:avLst/>
          </a:prstGeom>
          <a:noFill/>
          <a:ln w="9360">
            <a:noFill/>
          </a:ln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Polar Cordex Meeting at DMI Copenhagen 07.10. - 09.10.2019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295" name="TextShape 2"/>
          <p:cNvSpPr txBox="1"/>
          <p:nvPr/>
        </p:nvSpPr>
        <p:spPr>
          <a:xfrm>
            <a:off x="8137440" y="6516720"/>
            <a:ext cx="925200" cy="3409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Slide </a:t>
            </a:r>
            <a:fld id="{16E00B84-D598-4018-BC04-AEE140025359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5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0" y="0"/>
            <a:ext cx="1008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4"/>
          <p:cNvSpPr/>
          <p:nvPr/>
        </p:nvSpPr>
        <p:spPr>
          <a:xfrm>
            <a:off x="7488000" y="0"/>
            <a:ext cx="1656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98" name="" descr=""/>
          <p:cNvPicPr/>
          <p:nvPr/>
        </p:nvPicPr>
        <p:blipFill>
          <a:blip r:embed="rId1"/>
          <a:stretch/>
        </p:blipFill>
        <p:spPr>
          <a:xfrm>
            <a:off x="7776000" y="105480"/>
            <a:ext cx="1262160" cy="54252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2"/>
          <a:stretch/>
        </p:blipFill>
        <p:spPr>
          <a:xfrm>
            <a:off x="39600" y="0"/>
            <a:ext cx="1400400" cy="662760"/>
          </a:xfrm>
          <a:prstGeom prst="rect">
            <a:avLst/>
          </a:prstGeom>
          <a:ln>
            <a:noFill/>
          </a:ln>
        </p:spPr>
      </p:pic>
      <p:sp>
        <p:nvSpPr>
          <p:cNvPr id="300" name="TextShape 5"/>
          <p:cNvSpPr txBox="1"/>
          <p:nvPr/>
        </p:nvSpPr>
        <p:spPr>
          <a:xfrm>
            <a:off x="1903680" y="72000"/>
            <a:ext cx="572832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Temperature anomaly winter months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1" name="TextShape 6"/>
          <p:cNvSpPr txBox="1"/>
          <p:nvPr/>
        </p:nvSpPr>
        <p:spPr>
          <a:xfrm>
            <a:off x="6120000" y="936000"/>
            <a:ext cx="180000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CanESM5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2" name="TextShape 7"/>
          <p:cNvSpPr txBox="1"/>
          <p:nvPr/>
        </p:nvSpPr>
        <p:spPr>
          <a:xfrm>
            <a:off x="1512000" y="720000"/>
            <a:ext cx="180000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CESM2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3"/>
          <a:stretch/>
        </p:blipFill>
        <p:spPr>
          <a:xfrm>
            <a:off x="191520" y="1440000"/>
            <a:ext cx="4236480" cy="3852720"/>
          </a:xfrm>
          <a:prstGeom prst="rect">
            <a:avLst/>
          </a:prstGeom>
          <a:ln>
            <a:noFill/>
          </a:ln>
        </p:spPr>
      </p:pic>
      <p:pic>
        <p:nvPicPr>
          <p:cNvPr id="304" name="" descr=""/>
          <p:cNvPicPr/>
          <p:nvPr/>
        </p:nvPicPr>
        <p:blipFill>
          <a:blip r:embed="rId4"/>
          <a:stretch/>
        </p:blipFill>
        <p:spPr>
          <a:xfrm>
            <a:off x="4752000" y="1368000"/>
            <a:ext cx="4367160" cy="4052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168840" y="6516720"/>
            <a:ext cx="7549560" cy="340920"/>
          </a:xfrm>
          <a:prstGeom prst="rect">
            <a:avLst/>
          </a:prstGeom>
          <a:noFill/>
          <a:ln w="9360">
            <a:noFill/>
          </a:ln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Polar Cordex Meeting at DMI Copenhagen 07.10. - 09.10.2019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8137440" y="6516720"/>
            <a:ext cx="925200" cy="3409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Slide </a:t>
            </a:r>
            <a:fld id="{6A42F71F-F2EA-4880-B869-AA08DA7B11E2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5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0" y="0"/>
            <a:ext cx="1008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4"/>
          <p:cNvSpPr/>
          <p:nvPr/>
        </p:nvSpPr>
        <p:spPr>
          <a:xfrm>
            <a:off x="7488000" y="0"/>
            <a:ext cx="1656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7776000" y="105480"/>
            <a:ext cx="1262160" cy="54252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2"/>
          <a:stretch/>
        </p:blipFill>
        <p:spPr>
          <a:xfrm>
            <a:off x="39600" y="0"/>
            <a:ext cx="1400400" cy="662760"/>
          </a:xfrm>
          <a:prstGeom prst="rect">
            <a:avLst/>
          </a:prstGeom>
          <a:ln>
            <a:noFill/>
          </a:ln>
        </p:spPr>
      </p:pic>
      <p:sp>
        <p:nvSpPr>
          <p:cNvPr id="311" name="TextShape 5"/>
          <p:cNvSpPr txBox="1"/>
          <p:nvPr/>
        </p:nvSpPr>
        <p:spPr>
          <a:xfrm>
            <a:off x="1903680" y="72000"/>
            <a:ext cx="572832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Temperature anomaly winter months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2" name="TextShape 6"/>
          <p:cNvSpPr txBox="1"/>
          <p:nvPr/>
        </p:nvSpPr>
        <p:spPr>
          <a:xfrm>
            <a:off x="1368000" y="792000"/>
            <a:ext cx="180000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MIROC6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13" name="" descr=""/>
          <p:cNvPicPr/>
          <p:nvPr/>
        </p:nvPicPr>
        <p:blipFill>
          <a:blip r:embed="rId3"/>
          <a:stretch/>
        </p:blipFill>
        <p:spPr>
          <a:xfrm>
            <a:off x="289800" y="1240560"/>
            <a:ext cx="4894200" cy="438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168840" y="6516720"/>
            <a:ext cx="7549560" cy="340920"/>
          </a:xfrm>
          <a:prstGeom prst="rect">
            <a:avLst/>
          </a:prstGeom>
          <a:noFill/>
          <a:ln w="9360">
            <a:noFill/>
          </a:ln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Polar Cordex Meeting at DMI Copenhagen 07.10. - 09.10.2019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8137440" y="6516720"/>
            <a:ext cx="925200" cy="3409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Slide </a:t>
            </a:r>
            <a:fld id="{1A0C1679-669D-404C-8C1E-CF6A84532950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5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0" y="0"/>
            <a:ext cx="1008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4"/>
          <p:cNvSpPr/>
          <p:nvPr/>
        </p:nvSpPr>
        <p:spPr>
          <a:xfrm>
            <a:off x="7488000" y="0"/>
            <a:ext cx="1656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18" name="" descr=""/>
          <p:cNvPicPr/>
          <p:nvPr/>
        </p:nvPicPr>
        <p:blipFill>
          <a:blip r:embed="rId1"/>
          <a:stretch/>
        </p:blipFill>
        <p:spPr>
          <a:xfrm>
            <a:off x="7776000" y="105480"/>
            <a:ext cx="1262160" cy="542520"/>
          </a:xfrm>
          <a:prstGeom prst="rect">
            <a:avLst/>
          </a:prstGeom>
          <a:ln>
            <a:noFill/>
          </a:ln>
        </p:spPr>
      </p:pic>
      <p:pic>
        <p:nvPicPr>
          <p:cNvPr id="319" name="" descr=""/>
          <p:cNvPicPr/>
          <p:nvPr/>
        </p:nvPicPr>
        <p:blipFill>
          <a:blip r:embed="rId2"/>
          <a:stretch/>
        </p:blipFill>
        <p:spPr>
          <a:xfrm>
            <a:off x="39600" y="0"/>
            <a:ext cx="1400400" cy="662760"/>
          </a:xfrm>
          <a:prstGeom prst="rect">
            <a:avLst/>
          </a:prstGeom>
          <a:ln>
            <a:noFill/>
          </a:ln>
        </p:spPr>
      </p:pic>
      <p:sp>
        <p:nvSpPr>
          <p:cNvPr id="320" name="TextShape 5"/>
          <p:cNvSpPr txBox="1"/>
          <p:nvPr/>
        </p:nvSpPr>
        <p:spPr>
          <a:xfrm>
            <a:off x="1831680" y="72000"/>
            <a:ext cx="464832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NAO Persistence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3"/>
          <a:stretch/>
        </p:blipFill>
        <p:spPr>
          <a:xfrm>
            <a:off x="756000" y="823320"/>
            <a:ext cx="7344000" cy="5603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168840" y="6516720"/>
            <a:ext cx="7549560" cy="340920"/>
          </a:xfrm>
          <a:prstGeom prst="rect">
            <a:avLst/>
          </a:prstGeom>
          <a:noFill/>
          <a:ln w="9360">
            <a:noFill/>
          </a:ln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Polar Cordex Meeting at DMI Copenhagen 07.10. - 09.10.2019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323" name="TextShape 2"/>
          <p:cNvSpPr txBox="1"/>
          <p:nvPr/>
        </p:nvSpPr>
        <p:spPr>
          <a:xfrm>
            <a:off x="8137440" y="6516720"/>
            <a:ext cx="925200" cy="3409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Slide </a:t>
            </a:r>
            <a:fld id="{9AC67738-CD2A-4F40-8CD2-C9B2E865A801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5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0" y="0"/>
            <a:ext cx="1008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4"/>
          <p:cNvSpPr/>
          <p:nvPr/>
        </p:nvSpPr>
        <p:spPr>
          <a:xfrm>
            <a:off x="7488000" y="0"/>
            <a:ext cx="1656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26" name="" descr=""/>
          <p:cNvPicPr/>
          <p:nvPr/>
        </p:nvPicPr>
        <p:blipFill>
          <a:blip r:embed="rId1"/>
          <a:stretch/>
        </p:blipFill>
        <p:spPr>
          <a:xfrm>
            <a:off x="7776000" y="105480"/>
            <a:ext cx="1262160" cy="542520"/>
          </a:xfrm>
          <a:prstGeom prst="rect">
            <a:avLst/>
          </a:prstGeom>
          <a:ln>
            <a:noFill/>
          </a:ln>
        </p:spPr>
      </p:pic>
      <p:pic>
        <p:nvPicPr>
          <p:cNvPr id="327" name="" descr=""/>
          <p:cNvPicPr/>
          <p:nvPr/>
        </p:nvPicPr>
        <p:blipFill>
          <a:blip r:embed="rId2"/>
          <a:stretch/>
        </p:blipFill>
        <p:spPr>
          <a:xfrm>
            <a:off x="39600" y="0"/>
            <a:ext cx="1400400" cy="662760"/>
          </a:xfrm>
          <a:prstGeom prst="rect">
            <a:avLst/>
          </a:prstGeom>
          <a:ln>
            <a:noFill/>
          </a:ln>
        </p:spPr>
      </p:pic>
      <p:sp>
        <p:nvSpPr>
          <p:cNvPr id="328" name="TextShape 5"/>
          <p:cNvSpPr txBox="1"/>
          <p:nvPr/>
        </p:nvSpPr>
        <p:spPr>
          <a:xfrm>
            <a:off x="1831680" y="72000"/>
            <a:ext cx="464832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Modelled NAO Index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9" name="Picture 3" descr=""/>
          <p:cNvPicPr/>
          <p:nvPr/>
        </p:nvPicPr>
        <p:blipFill>
          <a:blip r:embed="rId3"/>
          <a:srcRect l="11048" t="0" r="7432" b="0"/>
          <a:stretch/>
        </p:blipFill>
        <p:spPr>
          <a:xfrm>
            <a:off x="234720" y="1008000"/>
            <a:ext cx="8767800" cy="446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168840" y="6516720"/>
            <a:ext cx="7549560" cy="340920"/>
          </a:xfrm>
          <a:prstGeom prst="rect">
            <a:avLst/>
          </a:prstGeom>
          <a:noFill/>
          <a:ln w="9360">
            <a:noFill/>
          </a:ln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Polar Cordex Meeting at DMI Copenhagen 07.10. - 09.10.2019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331" name="TextShape 2"/>
          <p:cNvSpPr txBox="1"/>
          <p:nvPr/>
        </p:nvSpPr>
        <p:spPr>
          <a:xfrm>
            <a:off x="8137440" y="6516720"/>
            <a:ext cx="925200" cy="3409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Slide </a:t>
            </a:r>
            <a:fld id="{0139CF04-136F-44EF-8A75-85FD4D5E83F1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5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0" y="0"/>
            <a:ext cx="1008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4"/>
          <p:cNvSpPr/>
          <p:nvPr/>
        </p:nvSpPr>
        <p:spPr>
          <a:xfrm>
            <a:off x="7488000" y="0"/>
            <a:ext cx="1656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34" name="" descr=""/>
          <p:cNvPicPr/>
          <p:nvPr/>
        </p:nvPicPr>
        <p:blipFill>
          <a:blip r:embed="rId1"/>
          <a:stretch/>
        </p:blipFill>
        <p:spPr>
          <a:xfrm>
            <a:off x="7776000" y="105480"/>
            <a:ext cx="1262160" cy="542520"/>
          </a:xfrm>
          <a:prstGeom prst="rect">
            <a:avLst/>
          </a:prstGeom>
          <a:ln>
            <a:noFill/>
          </a:ln>
        </p:spPr>
      </p:pic>
      <p:pic>
        <p:nvPicPr>
          <p:cNvPr id="335" name="" descr=""/>
          <p:cNvPicPr/>
          <p:nvPr/>
        </p:nvPicPr>
        <p:blipFill>
          <a:blip r:embed="rId2"/>
          <a:stretch/>
        </p:blipFill>
        <p:spPr>
          <a:xfrm>
            <a:off x="39600" y="0"/>
            <a:ext cx="1400400" cy="662760"/>
          </a:xfrm>
          <a:prstGeom prst="rect">
            <a:avLst/>
          </a:prstGeom>
          <a:ln>
            <a:noFill/>
          </a:ln>
        </p:spPr>
      </p:pic>
      <p:sp>
        <p:nvSpPr>
          <p:cNvPr id="336" name="TextShape 5"/>
          <p:cNvSpPr txBox="1"/>
          <p:nvPr/>
        </p:nvSpPr>
        <p:spPr>
          <a:xfrm>
            <a:off x="1831680" y="72000"/>
            <a:ext cx="464832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Modelled NAO Index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3"/>
          <a:stretch/>
        </p:blipFill>
        <p:spPr>
          <a:xfrm>
            <a:off x="-789840" y="1008000"/>
            <a:ext cx="10581840" cy="439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168840" y="6516720"/>
            <a:ext cx="7549560" cy="340920"/>
          </a:xfrm>
          <a:prstGeom prst="rect">
            <a:avLst/>
          </a:prstGeom>
          <a:noFill/>
          <a:ln w="9360">
            <a:noFill/>
          </a:ln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Polar Cordex Meeting at DMI Copenhagen 07.10. - 09.10.2019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339" name="TextShape 2"/>
          <p:cNvSpPr txBox="1"/>
          <p:nvPr/>
        </p:nvSpPr>
        <p:spPr>
          <a:xfrm>
            <a:off x="8137440" y="6516720"/>
            <a:ext cx="925200" cy="3409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Slide </a:t>
            </a:r>
            <a:fld id="{9D52FB14-AF03-47CF-9133-5A2E11A454D0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5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0" y="0"/>
            <a:ext cx="1008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1" name="CustomShape 4"/>
          <p:cNvSpPr/>
          <p:nvPr/>
        </p:nvSpPr>
        <p:spPr>
          <a:xfrm>
            <a:off x="7488000" y="0"/>
            <a:ext cx="1656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42" name="" descr=""/>
          <p:cNvPicPr/>
          <p:nvPr/>
        </p:nvPicPr>
        <p:blipFill>
          <a:blip r:embed="rId1"/>
          <a:stretch/>
        </p:blipFill>
        <p:spPr>
          <a:xfrm>
            <a:off x="7776000" y="105480"/>
            <a:ext cx="1262160" cy="542520"/>
          </a:xfrm>
          <a:prstGeom prst="rect">
            <a:avLst/>
          </a:prstGeom>
          <a:ln>
            <a:noFill/>
          </a:ln>
        </p:spPr>
      </p:pic>
      <p:pic>
        <p:nvPicPr>
          <p:cNvPr id="343" name="" descr=""/>
          <p:cNvPicPr/>
          <p:nvPr/>
        </p:nvPicPr>
        <p:blipFill>
          <a:blip r:embed="rId2"/>
          <a:stretch/>
        </p:blipFill>
        <p:spPr>
          <a:xfrm>
            <a:off x="39600" y="0"/>
            <a:ext cx="1400400" cy="662760"/>
          </a:xfrm>
          <a:prstGeom prst="rect">
            <a:avLst/>
          </a:prstGeom>
          <a:ln>
            <a:noFill/>
          </a:ln>
        </p:spPr>
      </p:pic>
      <p:sp>
        <p:nvSpPr>
          <p:cNvPr id="344" name="TextShape 5"/>
          <p:cNvSpPr txBox="1"/>
          <p:nvPr/>
        </p:nvSpPr>
        <p:spPr>
          <a:xfrm>
            <a:off x="1831680" y="72000"/>
            <a:ext cx="464832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Modelled NAO Index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45" name="" descr=""/>
          <p:cNvPicPr/>
          <p:nvPr/>
        </p:nvPicPr>
        <p:blipFill>
          <a:blip r:embed="rId3"/>
          <a:stretch/>
        </p:blipFill>
        <p:spPr>
          <a:xfrm>
            <a:off x="-157320" y="936000"/>
            <a:ext cx="9169560" cy="396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168840" y="6516720"/>
            <a:ext cx="7549560" cy="340920"/>
          </a:xfrm>
          <a:prstGeom prst="rect">
            <a:avLst/>
          </a:prstGeom>
          <a:noFill/>
          <a:ln w="9360">
            <a:noFill/>
          </a:ln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Polar Cordex Meeting at DMI Copenhagen 07.10. - 09.10.2019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8137440" y="6516720"/>
            <a:ext cx="925200" cy="3409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Slide </a:t>
            </a:r>
            <a:fld id="{3DF3AE74-995A-4330-A0FF-62DF1B64A9F2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5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348" name="CustomShape 3"/>
          <p:cNvSpPr/>
          <p:nvPr/>
        </p:nvSpPr>
        <p:spPr>
          <a:xfrm>
            <a:off x="0" y="0"/>
            <a:ext cx="1008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4"/>
          <p:cNvSpPr/>
          <p:nvPr/>
        </p:nvSpPr>
        <p:spPr>
          <a:xfrm>
            <a:off x="7488000" y="0"/>
            <a:ext cx="1656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50" name="" descr=""/>
          <p:cNvPicPr/>
          <p:nvPr/>
        </p:nvPicPr>
        <p:blipFill>
          <a:blip r:embed="rId1"/>
          <a:stretch/>
        </p:blipFill>
        <p:spPr>
          <a:xfrm>
            <a:off x="7776000" y="105480"/>
            <a:ext cx="1262160" cy="542520"/>
          </a:xfrm>
          <a:prstGeom prst="rect">
            <a:avLst/>
          </a:prstGeom>
          <a:ln>
            <a:noFill/>
          </a:ln>
        </p:spPr>
      </p:pic>
      <p:pic>
        <p:nvPicPr>
          <p:cNvPr id="351" name="" descr=""/>
          <p:cNvPicPr/>
          <p:nvPr/>
        </p:nvPicPr>
        <p:blipFill>
          <a:blip r:embed="rId2"/>
          <a:stretch/>
        </p:blipFill>
        <p:spPr>
          <a:xfrm>
            <a:off x="39600" y="0"/>
            <a:ext cx="1400400" cy="662760"/>
          </a:xfrm>
          <a:prstGeom prst="rect">
            <a:avLst/>
          </a:prstGeom>
          <a:ln>
            <a:noFill/>
          </a:ln>
        </p:spPr>
      </p:pic>
      <p:sp>
        <p:nvSpPr>
          <p:cNvPr id="352" name="TextShape 5"/>
          <p:cNvSpPr txBox="1"/>
          <p:nvPr/>
        </p:nvSpPr>
        <p:spPr>
          <a:xfrm>
            <a:off x="360000" y="936000"/>
            <a:ext cx="8280000" cy="5328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NAO from Principal Component Analysis - Empirical Orthogonal Function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3" name="TextShape 6"/>
          <p:cNvSpPr txBox="1"/>
          <p:nvPr/>
        </p:nvSpPr>
        <p:spPr>
          <a:xfrm>
            <a:off x="1831680" y="72000"/>
            <a:ext cx="464832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NAO - ERA5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54" name="Picture 2" descr=""/>
          <p:cNvPicPr/>
          <p:nvPr/>
        </p:nvPicPr>
        <p:blipFill>
          <a:blip r:embed="rId3"/>
          <a:stretch/>
        </p:blipFill>
        <p:spPr>
          <a:xfrm>
            <a:off x="1695600" y="1440000"/>
            <a:ext cx="6224400" cy="478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168840" y="6516720"/>
            <a:ext cx="7549560" cy="340920"/>
          </a:xfrm>
          <a:prstGeom prst="rect">
            <a:avLst/>
          </a:prstGeom>
          <a:noFill/>
          <a:ln w="9360">
            <a:noFill/>
          </a:ln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Polar Cordex Meeting at DMI Copenhagen 07.10. - 09.10.2019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8137440" y="6516720"/>
            <a:ext cx="925200" cy="3409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Slide </a:t>
            </a:r>
            <a:fld id="{19F131AA-9A60-4257-9AEB-7778692938DC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1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0" y="0"/>
            <a:ext cx="1008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4"/>
          <p:cNvSpPr/>
          <p:nvPr/>
        </p:nvSpPr>
        <p:spPr>
          <a:xfrm>
            <a:off x="7488000" y="0"/>
            <a:ext cx="1656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7776000" y="105480"/>
            <a:ext cx="1262160" cy="54252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39600" y="0"/>
            <a:ext cx="1400400" cy="662760"/>
          </a:xfrm>
          <a:prstGeom prst="rect">
            <a:avLst/>
          </a:prstGeom>
          <a:ln>
            <a:noFill/>
          </a:ln>
        </p:spPr>
      </p:pic>
      <p:sp>
        <p:nvSpPr>
          <p:cNvPr id="193" name="TextShape 5"/>
          <p:cNvSpPr txBox="1"/>
          <p:nvPr/>
        </p:nvSpPr>
        <p:spPr>
          <a:xfrm>
            <a:off x="1831680" y="72000"/>
            <a:ext cx="464832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The challenge of CMIP6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3"/>
          <a:stretch/>
        </p:blipFill>
        <p:spPr>
          <a:xfrm>
            <a:off x="144000" y="1152000"/>
            <a:ext cx="8928000" cy="3644280"/>
          </a:xfrm>
          <a:prstGeom prst="rect">
            <a:avLst/>
          </a:prstGeom>
          <a:ln>
            <a:noFill/>
          </a:ln>
        </p:spPr>
      </p:pic>
      <p:sp>
        <p:nvSpPr>
          <p:cNvPr id="195" name="TextShape 6"/>
          <p:cNvSpPr txBox="1"/>
          <p:nvPr/>
        </p:nvSpPr>
        <p:spPr>
          <a:xfrm>
            <a:off x="288000" y="4968000"/>
            <a:ext cx="288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de-DE" sz="1800" spc="-1" strike="noStrike">
                <a:latin typeface="Arial"/>
              </a:rPr>
              <a:t>courtesy Shuting Yang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TextShape 1"/>
          <p:cNvSpPr txBox="1"/>
          <p:nvPr/>
        </p:nvSpPr>
        <p:spPr>
          <a:xfrm>
            <a:off x="168840" y="6516720"/>
            <a:ext cx="7549560" cy="340920"/>
          </a:xfrm>
          <a:prstGeom prst="rect">
            <a:avLst/>
          </a:prstGeom>
          <a:noFill/>
          <a:ln w="9360">
            <a:noFill/>
          </a:ln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Polar Cordex Meeting at DMI Copenhagen 07.10. - 09.10.2019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356" name="TextShape 2"/>
          <p:cNvSpPr txBox="1"/>
          <p:nvPr/>
        </p:nvSpPr>
        <p:spPr>
          <a:xfrm>
            <a:off x="8137440" y="6516720"/>
            <a:ext cx="925200" cy="3409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Slide </a:t>
            </a:r>
            <a:fld id="{EF51702F-8086-471F-8FE6-9C8E13800EC1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5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357" name="CustomShape 3"/>
          <p:cNvSpPr/>
          <p:nvPr/>
        </p:nvSpPr>
        <p:spPr>
          <a:xfrm>
            <a:off x="0" y="0"/>
            <a:ext cx="1008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4"/>
          <p:cNvSpPr/>
          <p:nvPr/>
        </p:nvSpPr>
        <p:spPr>
          <a:xfrm>
            <a:off x="7488000" y="0"/>
            <a:ext cx="1656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59" name="" descr=""/>
          <p:cNvPicPr/>
          <p:nvPr/>
        </p:nvPicPr>
        <p:blipFill>
          <a:blip r:embed="rId1"/>
          <a:stretch/>
        </p:blipFill>
        <p:spPr>
          <a:xfrm>
            <a:off x="7776000" y="105480"/>
            <a:ext cx="1262160" cy="542520"/>
          </a:xfrm>
          <a:prstGeom prst="rect">
            <a:avLst/>
          </a:prstGeom>
          <a:ln>
            <a:noFill/>
          </a:ln>
        </p:spPr>
      </p:pic>
      <p:pic>
        <p:nvPicPr>
          <p:cNvPr id="360" name="" descr=""/>
          <p:cNvPicPr/>
          <p:nvPr/>
        </p:nvPicPr>
        <p:blipFill>
          <a:blip r:embed="rId2"/>
          <a:stretch/>
        </p:blipFill>
        <p:spPr>
          <a:xfrm>
            <a:off x="39600" y="0"/>
            <a:ext cx="1400400" cy="662760"/>
          </a:xfrm>
          <a:prstGeom prst="rect">
            <a:avLst/>
          </a:prstGeom>
          <a:ln>
            <a:noFill/>
          </a:ln>
        </p:spPr>
      </p:pic>
      <p:sp>
        <p:nvSpPr>
          <p:cNvPr id="361" name="TextShape 5"/>
          <p:cNvSpPr txBox="1"/>
          <p:nvPr/>
        </p:nvSpPr>
        <p:spPr>
          <a:xfrm>
            <a:off x="1831680" y="72000"/>
            <a:ext cx="565632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NAO - EC Earth and UKESM vs. ERA5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62" name="" descr=""/>
          <p:cNvPicPr/>
          <p:nvPr/>
        </p:nvPicPr>
        <p:blipFill>
          <a:blip r:embed="rId3"/>
          <a:stretch/>
        </p:blipFill>
        <p:spPr>
          <a:xfrm>
            <a:off x="5514480" y="844560"/>
            <a:ext cx="3657600" cy="2837880"/>
          </a:xfrm>
          <a:prstGeom prst="rect">
            <a:avLst/>
          </a:prstGeom>
          <a:ln>
            <a:noFill/>
          </a:ln>
        </p:spPr>
      </p:pic>
      <p:pic>
        <p:nvPicPr>
          <p:cNvPr id="363" name="" descr=""/>
          <p:cNvPicPr/>
          <p:nvPr/>
        </p:nvPicPr>
        <p:blipFill>
          <a:blip r:embed="rId4"/>
          <a:stretch/>
        </p:blipFill>
        <p:spPr>
          <a:xfrm>
            <a:off x="5292360" y="3340080"/>
            <a:ext cx="4062600" cy="3046680"/>
          </a:xfrm>
          <a:prstGeom prst="rect">
            <a:avLst/>
          </a:prstGeom>
          <a:ln>
            <a:noFill/>
          </a:ln>
        </p:spPr>
      </p:pic>
      <p:sp>
        <p:nvSpPr>
          <p:cNvPr id="364" name="TextShape 6"/>
          <p:cNvSpPr txBox="1"/>
          <p:nvPr/>
        </p:nvSpPr>
        <p:spPr>
          <a:xfrm>
            <a:off x="1399680" y="1213560"/>
            <a:ext cx="914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de-DE" sz="1800" spc="-1" strike="noStrike">
                <a:latin typeface="Arial"/>
              </a:rPr>
              <a:t>ERA5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365" name="TextShape 7"/>
          <p:cNvSpPr txBox="1"/>
          <p:nvPr/>
        </p:nvSpPr>
        <p:spPr>
          <a:xfrm>
            <a:off x="3777120" y="1396440"/>
            <a:ext cx="13716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de-DE" sz="1800" spc="-1" strike="noStrike">
                <a:latin typeface="Arial"/>
              </a:rPr>
              <a:t>EC-Earth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366" name="TextShape 8"/>
          <p:cNvSpPr txBox="1"/>
          <p:nvPr/>
        </p:nvSpPr>
        <p:spPr>
          <a:xfrm>
            <a:off x="4234320" y="3994560"/>
            <a:ext cx="13716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de-DE" sz="1800" spc="-1" strike="noStrike">
                <a:latin typeface="Arial"/>
              </a:rPr>
              <a:t>UKESM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367" name="Line 9"/>
          <p:cNvSpPr/>
          <p:nvPr/>
        </p:nvSpPr>
        <p:spPr>
          <a:xfrm>
            <a:off x="1765440" y="1559880"/>
            <a:ext cx="0" cy="385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Line 10"/>
          <p:cNvSpPr/>
          <p:nvPr/>
        </p:nvSpPr>
        <p:spPr>
          <a:xfrm>
            <a:off x="4965840" y="1579320"/>
            <a:ext cx="7315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69" name="" descr=""/>
          <p:cNvPicPr/>
          <p:nvPr/>
        </p:nvPicPr>
        <p:blipFill>
          <a:blip r:embed="rId5"/>
          <a:stretch/>
        </p:blipFill>
        <p:spPr>
          <a:xfrm>
            <a:off x="-612000" y="2127960"/>
            <a:ext cx="4875840" cy="3749040"/>
          </a:xfrm>
          <a:prstGeom prst="rect">
            <a:avLst/>
          </a:prstGeom>
          <a:ln>
            <a:noFill/>
          </a:ln>
        </p:spPr>
      </p:pic>
      <p:sp>
        <p:nvSpPr>
          <p:cNvPr id="370" name="Line 11"/>
          <p:cNvSpPr/>
          <p:nvPr/>
        </p:nvSpPr>
        <p:spPr>
          <a:xfrm>
            <a:off x="5248800" y="4139640"/>
            <a:ext cx="44856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TextShape 12"/>
          <p:cNvSpPr txBox="1"/>
          <p:nvPr/>
        </p:nvSpPr>
        <p:spPr>
          <a:xfrm>
            <a:off x="3045600" y="1030680"/>
            <a:ext cx="2834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i="1" lang="de-DE" sz="1800" spc="-1" strike="noStrike">
                <a:latin typeface="Arial"/>
              </a:rPr>
              <a:t>years 1979 - 2015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Shape 1"/>
          <p:cNvSpPr txBox="1"/>
          <p:nvPr/>
        </p:nvSpPr>
        <p:spPr>
          <a:xfrm>
            <a:off x="168840" y="6516720"/>
            <a:ext cx="7549560" cy="340920"/>
          </a:xfrm>
          <a:prstGeom prst="rect">
            <a:avLst/>
          </a:prstGeom>
          <a:noFill/>
          <a:ln w="9360">
            <a:noFill/>
          </a:ln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Polar Cordex Meeting at DMI Copenhagen 07.10. - 09.10.2019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373" name="TextShape 2"/>
          <p:cNvSpPr txBox="1"/>
          <p:nvPr/>
        </p:nvSpPr>
        <p:spPr>
          <a:xfrm>
            <a:off x="8137440" y="6516720"/>
            <a:ext cx="925200" cy="3409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Slide </a:t>
            </a:r>
            <a:fld id="{C930F22C-1239-4172-AB9A-42053E974553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5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0" y="0"/>
            <a:ext cx="1008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4"/>
          <p:cNvSpPr/>
          <p:nvPr/>
        </p:nvSpPr>
        <p:spPr>
          <a:xfrm>
            <a:off x="7488000" y="0"/>
            <a:ext cx="1656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76" name="" descr=""/>
          <p:cNvPicPr/>
          <p:nvPr/>
        </p:nvPicPr>
        <p:blipFill>
          <a:blip r:embed="rId1"/>
          <a:stretch/>
        </p:blipFill>
        <p:spPr>
          <a:xfrm>
            <a:off x="7776000" y="105480"/>
            <a:ext cx="1262160" cy="542520"/>
          </a:xfrm>
          <a:prstGeom prst="rect">
            <a:avLst/>
          </a:prstGeom>
          <a:ln>
            <a:noFill/>
          </a:ln>
        </p:spPr>
      </p:pic>
      <p:pic>
        <p:nvPicPr>
          <p:cNvPr id="377" name="" descr=""/>
          <p:cNvPicPr/>
          <p:nvPr/>
        </p:nvPicPr>
        <p:blipFill>
          <a:blip r:embed="rId2"/>
          <a:stretch/>
        </p:blipFill>
        <p:spPr>
          <a:xfrm>
            <a:off x="39600" y="0"/>
            <a:ext cx="1400400" cy="662760"/>
          </a:xfrm>
          <a:prstGeom prst="rect">
            <a:avLst/>
          </a:prstGeom>
          <a:ln>
            <a:noFill/>
          </a:ln>
        </p:spPr>
      </p:pic>
      <p:sp>
        <p:nvSpPr>
          <p:cNvPr id="378" name="TextShape 5"/>
          <p:cNvSpPr txBox="1"/>
          <p:nvPr/>
        </p:nvSpPr>
        <p:spPr>
          <a:xfrm>
            <a:off x="1831680" y="72000"/>
            <a:ext cx="565632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NAO - AWI-CM and CESM2 vs. ERA5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9" name="TextShape 6"/>
          <p:cNvSpPr txBox="1"/>
          <p:nvPr/>
        </p:nvSpPr>
        <p:spPr>
          <a:xfrm>
            <a:off x="1399680" y="1213560"/>
            <a:ext cx="914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de-DE" sz="1800" spc="-1" strike="noStrike">
                <a:latin typeface="Arial"/>
              </a:rPr>
              <a:t>ERA5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380" name="TextShape 7"/>
          <p:cNvSpPr txBox="1"/>
          <p:nvPr/>
        </p:nvSpPr>
        <p:spPr>
          <a:xfrm>
            <a:off x="3777120" y="1396440"/>
            <a:ext cx="13716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de-DE" sz="1800" spc="-1" strike="noStrike">
                <a:latin typeface="Arial"/>
              </a:rPr>
              <a:t>AWI-CM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381" name="TextShape 8"/>
          <p:cNvSpPr txBox="1"/>
          <p:nvPr/>
        </p:nvSpPr>
        <p:spPr>
          <a:xfrm>
            <a:off x="4234320" y="3994560"/>
            <a:ext cx="13716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de-DE" sz="1800" spc="-1" strike="noStrike">
                <a:latin typeface="Arial"/>
              </a:rPr>
              <a:t>CESM2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382" name="Line 9"/>
          <p:cNvSpPr/>
          <p:nvPr/>
        </p:nvSpPr>
        <p:spPr>
          <a:xfrm>
            <a:off x="1765440" y="1559880"/>
            <a:ext cx="0" cy="385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Line 10"/>
          <p:cNvSpPr/>
          <p:nvPr/>
        </p:nvSpPr>
        <p:spPr>
          <a:xfrm>
            <a:off x="4965840" y="1579320"/>
            <a:ext cx="7315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384" name="" descr=""/>
          <p:cNvPicPr/>
          <p:nvPr/>
        </p:nvPicPr>
        <p:blipFill>
          <a:blip r:embed="rId3"/>
          <a:stretch/>
        </p:blipFill>
        <p:spPr>
          <a:xfrm>
            <a:off x="-612000" y="2127960"/>
            <a:ext cx="4875840" cy="3749040"/>
          </a:xfrm>
          <a:prstGeom prst="rect">
            <a:avLst/>
          </a:prstGeom>
          <a:ln>
            <a:noFill/>
          </a:ln>
        </p:spPr>
      </p:pic>
      <p:sp>
        <p:nvSpPr>
          <p:cNvPr id="385" name="Line 11"/>
          <p:cNvSpPr/>
          <p:nvPr/>
        </p:nvSpPr>
        <p:spPr>
          <a:xfrm>
            <a:off x="5248800" y="4139640"/>
            <a:ext cx="44856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TextShape 12"/>
          <p:cNvSpPr txBox="1"/>
          <p:nvPr/>
        </p:nvSpPr>
        <p:spPr>
          <a:xfrm>
            <a:off x="3045600" y="1030680"/>
            <a:ext cx="2834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i="1" lang="de-DE" sz="1800" spc="-1" strike="noStrike">
                <a:latin typeface="Arial"/>
              </a:rPr>
              <a:t>years 1979 - 2015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387" name="" descr=""/>
          <p:cNvPicPr/>
          <p:nvPr/>
        </p:nvPicPr>
        <p:blipFill>
          <a:blip r:embed="rId4"/>
          <a:stretch/>
        </p:blipFill>
        <p:spPr>
          <a:xfrm>
            <a:off x="5688000" y="864000"/>
            <a:ext cx="3521520" cy="3125520"/>
          </a:xfrm>
          <a:prstGeom prst="rect">
            <a:avLst/>
          </a:prstGeom>
          <a:ln>
            <a:noFill/>
          </a:ln>
        </p:spPr>
      </p:pic>
      <p:pic>
        <p:nvPicPr>
          <p:cNvPr id="388" name="" descr=""/>
          <p:cNvPicPr/>
          <p:nvPr/>
        </p:nvPicPr>
        <p:blipFill>
          <a:blip r:embed="rId5"/>
          <a:stretch/>
        </p:blipFill>
        <p:spPr>
          <a:xfrm>
            <a:off x="5688000" y="3380400"/>
            <a:ext cx="3441240" cy="3170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168840" y="6516720"/>
            <a:ext cx="7549560" cy="340920"/>
          </a:xfrm>
          <a:prstGeom prst="rect">
            <a:avLst/>
          </a:prstGeom>
          <a:noFill/>
          <a:ln w="9360">
            <a:noFill/>
          </a:ln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Polar Cordex Meeting at DMI Copenhagen 07.10. - 09.10.2019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390" name="TextShape 2"/>
          <p:cNvSpPr txBox="1"/>
          <p:nvPr/>
        </p:nvSpPr>
        <p:spPr>
          <a:xfrm>
            <a:off x="8137440" y="6516720"/>
            <a:ext cx="925200" cy="3409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Slide </a:t>
            </a:r>
            <a:fld id="{0C82233E-A510-4036-BAD6-EF99C194128E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5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0" y="0"/>
            <a:ext cx="1008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92" name="CustomShape 4"/>
          <p:cNvSpPr/>
          <p:nvPr/>
        </p:nvSpPr>
        <p:spPr>
          <a:xfrm>
            <a:off x="7488000" y="0"/>
            <a:ext cx="1656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93" name="" descr=""/>
          <p:cNvPicPr/>
          <p:nvPr/>
        </p:nvPicPr>
        <p:blipFill>
          <a:blip r:embed="rId1"/>
          <a:stretch/>
        </p:blipFill>
        <p:spPr>
          <a:xfrm>
            <a:off x="7776000" y="105480"/>
            <a:ext cx="1262160" cy="542520"/>
          </a:xfrm>
          <a:prstGeom prst="rect">
            <a:avLst/>
          </a:prstGeom>
          <a:ln>
            <a:noFill/>
          </a:ln>
        </p:spPr>
      </p:pic>
      <p:pic>
        <p:nvPicPr>
          <p:cNvPr id="394" name="" descr=""/>
          <p:cNvPicPr/>
          <p:nvPr/>
        </p:nvPicPr>
        <p:blipFill>
          <a:blip r:embed="rId2"/>
          <a:stretch/>
        </p:blipFill>
        <p:spPr>
          <a:xfrm>
            <a:off x="39600" y="0"/>
            <a:ext cx="1400400" cy="662760"/>
          </a:xfrm>
          <a:prstGeom prst="rect">
            <a:avLst/>
          </a:prstGeom>
          <a:ln>
            <a:noFill/>
          </a:ln>
        </p:spPr>
      </p:pic>
      <p:sp>
        <p:nvSpPr>
          <p:cNvPr id="395" name="TextShape 5"/>
          <p:cNvSpPr txBox="1"/>
          <p:nvPr/>
        </p:nvSpPr>
        <p:spPr>
          <a:xfrm>
            <a:off x="1831680" y="72000"/>
            <a:ext cx="565632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NAO - CanESM5 and MIROC6 vs. ERA5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6" name="TextShape 6"/>
          <p:cNvSpPr txBox="1"/>
          <p:nvPr/>
        </p:nvSpPr>
        <p:spPr>
          <a:xfrm>
            <a:off x="1399680" y="1213560"/>
            <a:ext cx="9144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de-DE" sz="1800" spc="-1" strike="noStrike">
                <a:latin typeface="Arial"/>
              </a:rPr>
              <a:t>ERA5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397" name="TextShape 7"/>
          <p:cNvSpPr txBox="1"/>
          <p:nvPr/>
        </p:nvSpPr>
        <p:spPr>
          <a:xfrm>
            <a:off x="3777120" y="1396440"/>
            <a:ext cx="13716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de-DE" sz="1800" spc="-1" strike="noStrike">
                <a:latin typeface="Arial"/>
              </a:rPr>
              <a:t>CanESM5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398" name="TextShape 8"/>
          <p:cNvSpPr txBox="1"/>
          <p:nvPr/>
        </p:nvSpPr>
        <p:spPr>
          <a:xfrm>
            <a:off x="4234320" y="3994560"/>
            <a:ext cx="13716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de-DE" sz="1800" spc="-1" strike="noStrike">
                <a:latin typeface="Arial"/>
              </a:rPr>
              <a:t>MIROC6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399" name="Line 9"/>
          <p:cNvSpPr/>
          <p:nvPr/>
        </p:nvSpPr>
        <p:spPr>
          <a:xfrm>
            <a:off x="1765440" y="1559880"/>
            <a:ext cx="0" cy="385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Line 10"/>
          <p:cNvSpPr/>
          <p:nvPr/>
        </p:nvSpPr>
        <p:spPr>
          <a:xfrm>
            <a:off x="4965840" y="1579320"/>
            <a:ext cx="73152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01" name="" descr=""/>
          <p:cNvPicPr/>
          <p:nvPr/>
        </p:nvPicPr>
        <p:blipFill>
          <a:blip r:embed="rId3"/>
          <a:stretch/>
        </p:blipFill>
        <p:spPr>
          <a:xfrm>
            <a:off x="-612000" y="2127960"/>
            <a:ext cx="4875840" cy="3749040"/>
          </a:xfrm>
          <a:prstGeom prst="rect">
            <a:avLst/>
          </a:prstGeom>
          <a:ln>
            <a:noFill/>
          </a:ln>
        </p:spPr>
      </p:pic>
      <p:sp>
        <p:nvSpPr>
          <p:cNvPr id="402" name="Line 11"/>
          <p:cNvSpPr/>
          <p:nvPr/>
        </p:nvSpPr>
        <p:spPr>
          <a:xfrm>
            <a:off x="5248800" y="4139640"/>
            <a:ext cx="44856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TextShape 12"/>
          <p:cNvSpPr txBox="1"/>
          <p:nvPr/>
        </p:nvSpPr>
        <p:spPr>
          <a:xfrm>
            <a:off x="3045600" y="1030680"/>
            <a:ext cx="2834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i="1" lang="de-DE" sz="1800" spc="-1" strike="noStrike">
                <a:latin typeface="Arial"/>
              </a:rPr>
              <a:t>years 1979 - 2015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404" name="" descr=""/>
          <p:cNvPicPr/>
          <p:nvPr/>
        </p:nvPicPr>
        <p:blipFill>
          <a:blip r:embed="rId4"/>
          <a:stretch/>
        </p:blipFill>
        <p:spPr>
          <a:xfrm>
            <a:off x="5688000" y="742320"/>
            <a:ext cx="3470040" cy="3200760"/>
          </a:xfrm>
          <a:prstGeom prst="rect">
            <a:avLst/>
          </a:prstGeom>
          <a:ln>
            <a:noFill/>
          </a:ln>
        </p:spPr>
      </p:pic>
      <p:pic>
        <p:nvPicPr>
          <p:cNvPr id="405" name="" descr=""/>
          <p:cNvPicPr/>
          <p:nvPr/>
        </p:nvPicPr>
        <p:blipFill>
          <a:blip r:embed="rId5"/>
          <a:stretch/>
        </p:blipFill>
        <p:spPr>
          <a:xfrm>
            <a:off x="5868000" y="3377520"/>
            <a:ext cx="3276000" cy="3174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Shape 1"/>
          <p:cNvSpPr txBox="1"/>
          <p:nvPr/>
        </p:nvSpPr>
        <p:spPr>
          <a:xfrm>
            <a:off x="168840" y="6516720"/>
            <a:ext cx="7549560" cy="340920"/>
          </a:xfrm>
          <a:prstGeom prst="rect">
            <a:avLst/>
          </a:prstGeom>
          <a:noFill/>
          <a:ln w="9360">
            <a:noFill/>
          </a:ln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Polar Cordex Meeting at DMI Copenhagen 07.10. - 09.10.2019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407" name="TextShape 2"/>
          <p:cNvSpPr txBox="1"/>
          <p:nvPr/>
        </p:nvSpPr>
        <p:spPr>
          <a:xfrm>
            <a:off x="8137440" y="6516720"/>
            <a:ext cx="925200" cy="3409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Slide </a:t>
            </a:r>
            <a:fld id="{1854EC66-1726-4AEE-8DA3-8E241DE60452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5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408" name="CustomShape 3"/>
          <p:cNvSpPr/>
          <p:nvPr/>
        </p:nvSpPr>
        <p:spPr>
          <a:xfrm>
            <a:off x="0" y="0"/>
            <a:ext cx="1008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4"/>
          <p:cNvSpPr/>
          <p:nvPr/>
        </p:nvSpPr>
        <p:spPr>
          <a:xfrm>
            <a:off x="7488000" y="0"/>
            <a:ext cx="1656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10" name="" descr=""/>
          <p:cNvPicPr/>
          <p:nvPr/>
        </p:nvPicPr>
        <p:blipFill>
          <a:blip r:embed="rId1"/>
          <a:stretch/>
        </p:blipFill>
        <p:spPr>
          <a:xfrm>
            <a:off x="7776000" y="105480"/>
            <a:ext cx="1262160" cy="542520"/>
          </a:xfrm>
          <a:prstGeom prst="rect">
            <a:avLst/>
          </a:prstGeom>
          <a:ln>
            <a:noFill/>
          </a:ln>
        </p:spPr>
      </p:pic>
      <p:pic>
        <p:nvPicPr>
          <p:cNvPr id="411" name="" descr=""/>
          <p:cNvPicPr/>
          <p:nvPr/>
        </p:nvPicPr>
        <p:blipFill>
          <a:blip r:embed="rId2"/>
          <a:stretch/>
        </p:blipFill>
        <p:spPr>
          <a:xfrm>
            <a:off x="39600" y="0"/>
            <a:ext cx="1400400" cy="662760"/>
          </a:xfrm>
          <a:prstGeom prst="rect">
            <a:avLst/>
          </a:prstGeom>
          <a:ln>
            <a:noFill/>
          </a:ln>
        </p:spPr>
      </p:pic>
      <p:sp>
        <p:nvSpPr>
          <p:cNvPr id="412" name="TextShape 5"/>
          <p:cNvSpPr txBox="1"/>
          <p:nvPr/>
        </p:nvSpPr>
        <p:spPr>
          <a:xfrm>
            <a:off x="1831680" y="72000"/>
            <a:ext cx="464832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distance ranking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13" name="" descr=""/>
          <p:cNvPicPr/>
          <p:nvPr/>
        </p:nvPicPr>
        <p:blipFill>
          <a:blip r:embed="rId3"/>
          <a:stretch/>
        </p:blipFill>
        <p:spPr>
          <a:xfrm>
            <a:off x="4464000" y="1152000"/>
            <a:ext cx="3168720" cy="4936680"/>
          </a:xfrm>
          <a:prstGeom prst="rect">
            <a:avLst/>
          </a:prstGeom>
          <a:ln>
            <a:noFill/>
          </a:ln>
        </p:spPr>
      </p:pic>
      <p:sp>
        <p:nvSpPr>
          <p:cNvPr id="414" name="TextShape 6"/>
          <p:cNvSpPr txBox="1"/>
          <p:nvPr/>
        </p:nvSpPr>
        <p:spPr>
          <a:xfrm>
            <a:off x="391680" y="1152000"/>
            <a:ext cx="4000320" cy="381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and the winner is...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(okay, that’s valid for this very special paramter...)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Shape 1"/>
          <p:cNvSpPr txBox="1"/>
          <p:nvPr/>
        </p:nvSpPr>
        <p:spPr>
          <a:xfrm>
            <a:off x="168840" y="6516720"/>
            <a:ext cx="7549560" cy="340920"/>
          </a:xfrm>
          <a:prstGeom prst="rect">
            <a:avLst/>
          </a:prstGeom>
          <a:noFill/>
          <a:ln w="9360">
            <a:noFill/>
          </a:ln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Polar Cordex Meeting at DMI Copenhagen 07.10. - 09.10.2019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416" name="TextShape 2"/>
          <p:cNvSpPr txBox="1"/>
          <p:nvPr/>
        </p:nvSpPr>
        <p:spPr>
          <a:xfrm>
            <a:off x="8137440" y="6516720"/>
            <a:ext cx="925200" cy="3409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Slide </a:t>
            </a:r>
            <a:fld id="{34F823A5-72C2-46FA-B3E3-3DD79C98FE0A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5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417" name="CustomShape 3"/>
          <p:cNvSpPr/>
          <p:nvPr/>
        </p:nvSpPr>
        <p:spPr>
          <a:xfrm>
            <a:off x="0" y="0"/>
            <a:ext cx="1008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4"/>
          <p:cNvSpPr/>
          <p:nvPr/>
        </p:nvSpPr>
        <p:spPr>
          <a:xfrm>
            <a:off x="7488000" y="0"/>
            <a:ext cx="1656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19" name="" descr=""/>
          <p:cNvPicPr/>
          <p:nvPr/>
        </p:nvPicPr>
        <p:blipFill>
          <a:blip r:embed="rId1"/>
          <a:stretch/>
        </p:blipFill>
        <p:spPr>
          <a:xfrm>
            <a:off x="7776000" y="105480"/>
            <a:ext cx="1262160" cy="542520"/>
          </a:xfrm>
          <a:prstGeom prst="rect">
            <a:avLst/>
          </a:prstGeom>
          <a:ln>
            <a:noFill/>
          </a:ln>
        </p:spPr>
      </p:pic>
      <p:pic>
        <p:nvPicPr>
          <p:cNvPr id="420" name="" descr=""/>
          <p:cNvPicPr/>
          <p:nvPr/>
        </p:nvPicPr>
        <p:blipFill>
          <a:blip r:embed="rId2"/>
          <a:stretch/>
        </p:blipFill>
        <p:spPr>
          <a:xfrm>
            <a:off x="39600" y="0"/>
            <a:ext cx="1400400" cy="662760"/>
          </a:xfrm>
          <a:prstGeom prst="rect">
            <a:avLst/>
          </a:prstGeom>
          <a:ln>
            <a:noFill/>
          </a:ln>
        </p:spPr>
      </p:pic>
      <p:sp>
        <p:nvSpPr>
          <p:cNvPr id="421" name="TextShape 5"/>
          <p:cNvSpPr txBox="1"/>
          <p:nvPr/>
        </p:nvSpPr>
        <p:spPr>
          <a:xfrm>
            <a:off x="1831680" y="72000"/>
            <a:ext cx="464832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NAO - future projections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2" name="TextShape 6"/>
          <p:cNvSpPr txBox="1"/>
          <p:nvPr/>
        </p:nvSpPr>
        <p:spPr>
          <a:xfrm>
            <a:off x="995400" y="742320"/>
            <a:ext cx="228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de-DE" sz="1800" spc="-1" strike="noStrike">
                <a:latin typeface="Arial"/>
              </a:rPr>
              <a:t>SSP 245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23" name="TextShape 7"/>
          <p:cNvSpPr txBox="1"/>
          <p:nvPr/>
        </p:nvSpPr>
        <p:spPr>
          <a:xfrm>
            <a:off x="6756120" y="742320"/>
            <a:ext cx="2286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de-DE" sz="1800" spc="-1" strike="noStrike">
                <a:latin typeface="Arial"/>
              </a:rPr>
              <a:t>SSP 585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24" name="TextShape 8"/>
          <p:cNvSpPr txBox="1"/>
          <p:nvPr/>
        </p:nvSpPr>
        <p:spPr>
          <a:xfrm>
            <a:off x="4028400" y="1341720"/>
            <a:ext cx="13716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de-DE" sz="1800" spc="-1" strike="noStrike">
                <a:latin typeface="Arial"/>
              </a:rPr>
              <a:t>EC-Earth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25" name="TextShape 9"/>
          <p:cNvSpPr txBox="1"/>
          <p:nvPr/>
        </p:nvSpPr>
        <p:spPr>
          <a:xfrm>
            <a:off x="3189960" y="742320"/>
            <a:ext cx="2834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i="1" lang="de-DE" sz="1800" spc="-1" strike="noStrike">
                <a:latin typeface="Arial"/>
              </a:rPr>
              <a:t>years 2080 - 2100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426" name="TextShape 10"/>
          <p:cNvSpPr txBox="1"/>
          <p:nvPr/>
        </p:nvSpPr>
        <p:spPr>
          <a:xfrm>
            <a:off x="4028400" y="5400000"/>
            <a:ext cx="13716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de-DE" sz="1800" spc="-1" strike="noStrike">
                <a:latin typeface="Arial"/>
              </a:rPr>
              <a:t>UKESM</a:t>
            </a:r>
            <a:endParaRPr b="0" lang="de-DE" sz="1800" spc="-1" strike="noStrike">
              <a:latin typeface="Arial"/>
            </a:endParaRPr>
          </a:p>
        </p:txBody>
      </p:sp>
      <p:pic>
        <p:nvPicPr>
          <p:cNvPr id="427" name="" descr=""/>
          <p:cNvPicPr/>
          <p:nvPr/>
        </p:nvPicPr>
        <p:blipFill>
          <a:blip r:embed="rId3"/>
          <a:stretch/>
        </p:blipFill>
        <p:spPr>
          <a:xfrm>
            <a:off x="72720" y="1016640"/>
            <a:ext cx="3025800" cy="2743200"/>
          </a:xfrm>
          <a:prstGeom prst="rect">
            <a:avLst/>
          </a:prstGeom>
          <a:ln>
            <a:noFill/>
          </a:ln>
        </p:spPr>
      </p:pic>
      <p:pic>
        <p:nvPicPr>
          <p:cNvPr id="428" name="" descr=""/>
          <p:cNvPicPr/>
          <p:nvPr/>
        </p:nvPicPr>
        <p:blipFill>
          <a:blip r:embed="rId4"/>
          <a:stretch/>
        </p:blipFill>
        <p:spPr>
          <a:xfrm>
            <a:off x="6107760" y="1077120"/>
            <a:ext cx="3025800" cy="2882160"/>
          </a:xfrm>
          <a:prstGeom prst="rect">
            <a:avLst/>
          </a:prstGeom>
          <a:ln>
            <a:noFill/>
          </a:ln>
        </p:spPr>
      </p:pic>
      <p:pic>
        <p:nvPicPr>
          <p:cNvPr id="429" name="" descr=""/>
          <p:cNvPicPr/>
          <p:nvPr/>
        </p:nvPicPr>
        <p:blipFill>
          <a:blip r:embed="rId5"/>
          <a:stretch/>
        </p:blipFill>
        <p:spPr>
          <a:xfrm>
            <a:off x="-46080" y="3338640"/>
            <a:ext cx="3236040" cy="2926080"/>
          </a:xfrm>
          <a:prstGeom prst="rect">
            <a:avLst/>
          </a:prstGeom>
          <a:ln>
            <a:noFill/>
          </a:ln>
        </p:spPr>
      </p:pic>
      <p:pic>
        <p:nvPicPr>
          <p:cNvPr id="430" name="" descr=""/>
          <p:cNvPicPr/>
          <p:nvPr/>
        </p:nvPicPr>
        <p:blipFill>
          <a:blip r:embed="rId6"/>
          <a:stretch/>
        </p:blipFill>
        <p:spPr>
          <a:xfrm>
            <a:off x="5956560" y="3494520"/>
            <a:ext cx="3217320" cy="2715480"/>
          </a:xfrm>
          <a:prstGeom prst="rect">
            <a:avLst/>
          </a:prstGeom>
          <a:ln>
            <a:noFill/>
          </a:ln>
        </p:spPr>
      </p:pic>
      <p:pic>
        <p:nvPicPr>
          <p:cNvPr id="431" name="" descr=""/>
          <p:cNvPicPr/>
          <p:nvPr/>
        </p:nvPicPr>
        <p:blipFill>
          <a:blip r:embed="rId7"/>
          <a:stretch/>
        </p:blipFill>
        <p:spPr>
          <a:xfrm>
            <a:off x="3024000" y="2424240"/>
            <a:ext cx="3191760" cy="2454120"/>
          </a:xfrm>
          <a:prstGeom prst="rect">
            <a:avLst/>
          </a:prstGeom>
          <a:ln>
            <a:noFill/>
          </a:ln>
        </p:spPr>
      </p:pic>
      <p:sp>
        <p:nvSpPr>
          <p:cNvPr id="432" name="TextShape 11"/>
          <p:cNvSpPr txBox="1"/>
          <p:nvPr/>
        </p:nvSpPr>
        <p:spPr>
          <a:xfrm>
            <a:off x="4392000" y="2205720"/>
            <a:ext cx="13716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de-DE" sz="1800" spc="-1" strike="noStrike">
                <a:latin typeface="Arial"/>
              </a:rPr>
              <a:t>ERA5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extShape 1"/>
          <p:cNvSpPr txBox="1"/>
          <p:nvPr/>
        </p:nvSpPr>
        <p:spPr>
          <a:xfrm>
            <a:off x="254520" y="160200"/>
            <a:ext cx="7161840" cy="5378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31859c"/>
                </a:solidFill>
                <a:latin typeface="Calibri"/>
              </a:rPr>
              <a:t>Take Away Messages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4" name="TextShape 2"/>
          <p:cNvSpPr txBox="1"/>
          <p:nvPr/>
        </p:nvSpPr>
        <p:spPr>
          <a:xfrm>
            <a:off x="284040" y="1308240"/>
            <a:ext cx="8229240" cy="4648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It’s important to look not only on absolute, but also on large scale circulation indices like NAO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The more extreme the scenarion, the more differences in the ensemble spread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Have a look on the geographical distribution --&gt; EOF analysis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TextShape 1"/>
          <p:cNvSpPr txBox="1"/>
          <p:nvPr/>
        </p:nvSpPr>
        <p:spPr>
          <a:xfrm>
            <a:off x="168840" y="6516720"/>
            <a:ext cx="7549560" cy="340920"/>
          </a:xfrm>
          <a:prstGeom prst="rect">
            <a:avLst/>
          </a:prstGeom>
          <a:noFill/>
          <a:ln w="9360">
            <a:noFill/>
          </a:ln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Polar Cordex Meeting at DMI Copenhagen 07.10. - 09.10.2019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436" name="TextShape 2"/>
          <p:cNvSpPr txBox="1"/>
          <p:nvPr/>
        </p:nvSpPr>
        <p:spPr>
          <a:xfrm>
            <a:off x="8137440" y="6516720"/>
            <a:ext cx="925200" cy="3409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Slide </a:t>
            </a:r>
            <a:fld id="{607D7876-57FC-4E13-96F3-DDA62666140B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25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437" name="CustomShape 3"/>
          <p:cNvSpPr/>
          <p:nvPr/>
        </p:nvSpPr>
        <p:spPr>
          <a:xfrm>
            <a:off x="0" y="0"/>
            <a:ext cx="1008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4"/>
          <p:cNvSpPr/>
          <p:nvPr/>
        </p:nvSpPr>
        <p:spPr>
          <a:xfrm>
            <a:off x="7488000" y="0"/>
            <a:ext cx="1656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39" name="" descr=""/>
          <p:cNvPicPr/>
          <p:nvPr/>
        </p:nvPicPr>
        <p:blipFill>
          <a:blip r:embed="rId1"/>
          <a:stretch/>
        </p:blipFill>
        <p:spPr>
          <a:xfrm>
            <a:off x="7776000" y="105480"/>
            <a:ext cx="1262160" cy="542520"/>
          </a:xfrm>
          <a:prstGeom prst="rect">
            <a:avLst/>
          </a:prstGeom>
          <a:ln>
            <a:noFill/>
          </a:ln>
        </p:spPr>
      </p:pic>
      <p:pic>
        <p:nvPicPr>
          <p:cNvPr id="440" name="" descr=""/>
          <p:cNvPicPr/>
          <p:nvPr/>
        </p:nvPicPr>
        <p:blipFill>
          <a:blip r:embed="rId2"/>
          <a:stretch/>
        </p:blipFill>
        <p:spPr>
          <a:xfrm>
            <a:off x="39600" y="0"/>
            <a:ext cx="1400400" cy="662760"/>
          </a:xfrm>
          <a:prstGeom prst="rect">
            <a:avLst/>
          </a:prstGeom>
          <a:ln>
            <a:noFill/>
          </a:ln>
        </p:spPr>
      </p:pic>
      <p:sp>
        <p:nvSpPr>
          <p:cNvPr id="441" name="TextShape 5"/>
          <p:cNvSpPr txBox="1"/>
          <p:nvPr/>
        </p:nvSpPr>
        <p:spPr>
          <a:xfrm>
            <a:off x="1759680" y="72000"/>
            <a:ext cx="464832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Outlook: GBI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42" name="" descr=""/>
          <p:cNvPicPr/>
          <p:nvPr/>
        </p:nvPicPr>
        <p:blipFill>
          <a:blip r:embed="rId3"/>
          <a:stretch/>
        </p:blipFill>
        <p:spPr>
          <a:xfrm>
            <a:off x="36000" y="749160"/>
            <a:ext cx="9152280" cy="5514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168840" y="6516720"/>
            <a:ext cx="7549560" cy="340920"/>
          </a:xfrm>
          <a:prstGeom prst="rect">
            <a:avLst/>
          </a:prstGeom>
          <a:noFill/>
          <a:ln w="9360">
            <a:noFill/>
          </a:ln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Polar Cordex Meeting at DMI Copenhagen 07.10. - 09.10.2019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444" name="TextShape 2"/>
          <p:cNvSpPr txBox="1"/>
          <p:nvPr/>
        </p:nvSpPr>
        <p:spPr>
          <a:xfrm>
            <a:off x="8137440" y="6516720"/>
            <a:ext cx="925200" cy="3409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Slide </a:t>
            </a:r>
            <a:fld id="{13AE4CC4-6DB6-464C-B25C-C9C6A384A0FB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25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445" name="CustomShape 3"/>
          <p:cNvSpPr/>
          <p:nvPr/>
        </p:nvSpPr>
        <p:spPr>
          <a:xfrm>
            <a:off x="0" y="0"/>
            <a:ext cx="1008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4"/>
          <p:cNvSpPr/>
          <p:nvPr/>
        </p:nvSpPr>
        <p:spPr>
          <a:xfrm>
            <a:off x="7488000" y="0"/>
            <a:ext cx="1656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47" name="" descr=""/>
          <p:cNvPicPr/>
          <p:nvPr/>
        </p:nvPicPr>
        <p:blipFill>
          <a:blip r:embed="rId1"/>
          <a:stretch/>
        </p:blipFill>
        <p:spPr>
          <a:xfrm>
            <a:off x="7776000" y="105480"/>
            <a:ext cx="1262160" cy="542520"/>
          </a:xfrm>
          <a:prstGeom prst="rect">
            <a:avLst/>
          </a:prstGeom>
          <a:ln>
            <a:noFill/>
          </a:ln>
        </p:spPr>
      </p:pic>
      <p:pic>
        <p:nvPicPr>
          <p:cNvPr id="448" name="" descr=""/>
          <p:cNvPicPr/>
          <p:nvPr/>
        </p:nvPicPr>
        <p:blipFill>
          <a:blip r:embed="rId2"/>
          <a:stretch/>
        </p:blipFill>
        <p:spPr>
          <a:xfrm>
            <a:off x="39600" y="0"/>
            <a:ext cx="1400400" cy="662760"/>
          </a:xfrm>
          <a:prstGeom prst="rect">
            <a:avLst/>
          </a:prstGeom>
          <a:ln>
            <a:noFill/>
          </a:ln>
        </p:spPr>
      </p:pic>
      <p:sp>
        <p:nvSpPr>
          <p:cNvPr id="449" name="TextShape 5"/>
          <p:cNvSpPr txBox="1"/>
          <p:nvPr/>
        </p:nvSpPr>
        <p:spPr>
          <a:xfrm>
            <a:off x="1759680" y="72000"/>
            <a:ext cx="464832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GBI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50" name="" descr=""/>
          <p:cNvPicPr/>
          <p:nvPr/>
        </p:nvPicPr>
        <p:blipFill>
          <a:blip r:embed="rId3"/>
          <a:stretch/>
        </p:blipFill>
        <p:spPr>
          <a:xfrm>
            <a:off x="39600" y="730080"/>
            <a:ext cx="9231120" cy="5461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168840" y="6516720"/>
            <a:ext cx="7549560" cy="340920"/>
          </a:xfrm>
          <a:prstGeom prst="rect">
            <a:avLst/>
          </a:prstGeom>
          <a:noFill/>
          <a:ln w="9360">
            <a:noFill/>
          </a:ln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Polar Cordex Meeting at DMI Copenhagen 07.10. - 09.10.2019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452" name="TextShape 2"/>
          <p:cNvSpPr txBox="1"/>
          <p:nvPr/>
        </p:nvSpPr>
        <p:spPr>
          <a:xfrm>
            <a:off x="8137440" y="6516720"/>
            <a:ext cx="925200" cy="3409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Slide </a:t>
            </a:r>
            <a:fld id="{DD582A1E-4F3F-42AD-9D4E-AD03A59F3C6B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25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453" name="CustomShape 3"/>
          <p:cNvSpPr/>
          <p:nvPr/>
        </p:nvSpPr>
        <p:spPr>
          <a:xfrm>
            <a:off x="0" y="0"/>
            <a:ext cx="1008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4"/>
          <p:cNvSpPr/>
          <p:nvPr/>
        </p:nvSpPr>
        <p:spPr>
          <a:xfrm>
            <a:off x="7488000" y="0"/>
            <a:ext cx="1656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55" name="" descr=""/>
          <p:cNvPicPr/>
          <p:nvPr/>
        </p:nvPicPr>
        <p:blipFill>
          <a:blip r:embed="rId1"/>
          <a:stretch/>
        </p:blipFill>
        <p:spPr>
          <a:xfrm>
            <a:off x="7776000" y="105480"/>
            <a:ext cx="1262160" cy="542520"/>
          </a:xfrm>
          <a:prstGeom prst="rect">
            <a:avLst/>
          </a:prstGeom>
          <a:ln>
            <a:noFill/>
          </a:ln>
        </p:spPr>
      </p:pic>
      <p:pic>
        <p:nvPicPr>
          <p:cNvPr id="456" name="" descr=""/>
          <p:cNvPicPr/>
          <p:nvPr/>
        </p:nvPicPr>
        <p:blipFill>
          <a:blip r:embed="rId2"/>
          <a:stretch/>
        </p:blipFill>
        <p:spPr>
          <a:xfrm>
            <a:off x="39600" y="0"/>
            <a:ext cx="1400400" cy="662760"/>
          </a:xfrm>
          <a:prstGeom prst="rect">
            <a:avLst/>
          </a:prstGeom>
          <a:ln>
            <a:noFill/>
          </a:ln>
        </p:spPr>
      </p:pic>
      <p:pic>
        <p:nvPicPr>
          <p:cNvPr id="457" name="" descr=""/>
          <p:cNvPicPr/>
          <p:nvPr/>
        </p:nvPicPr>
        <p:blipFill>
          <a:blip r:embed="rId3"/>
          <a:stretch/>
        </p:blipFill>
        <p:spPr>
          <a:xfrm>
            <a:off x="684000" y="699840"/>
            <a:ext cx="7668000" cy="5708520"/>
          </a:xfrm>
          <a:prstGeom prst="rect">
            <a:avLst/>
          </a:prstGeom>
          <a:ln>
            <a:noFill/>
          </a:ln>
        </p:spPr>
      </p:pic>
      <p:sp>
        <p:nvSpPr>
          <p:cNvPr id="458" name="TextShape 5"/>
          <p:cNvSpPr txBox="1"/>
          <p:nvPr/>
        </p:nvSpPr>
        <p:spPr>
          <a:xfrm>
            <a:off x="1759680" y="72000"/>
            <a:ext cx="464832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GBI - running standard deviation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Shape 1"/>
          <p:cNvSpPr txBox="1"/>
          <p:nvPr/>
        </p:nvSpPr>
        <p:spPr>
          <a:xfrm>
            <a:off x="168840" y="6516720"/>
            <a:ext cx="7549560" cy="340920"/>
          </a:xfrm>
          <a:prstGeom prst="rect">
            <a:avLst/>
          </a:prstGeom>
          <a:noFill/>
          <a:ln w="9360">
            <a:noFill/>
          </a:ln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Polar Cordex Meeting at DMI Copenhagen 07.10. - 09.10.2019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460" name="TextShape 2"/>
          <p:cNvSpPr txBox="1"/>
          <p:nvPr/>
        </p:nvSpPr>
        <p:spPr>
          <a:xfrm>
            <a:off x="8137440" y="6516720"/>
            <a:ext cx="925200" cy="3409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Slide </a:t>
            </a:r>
            <a:fld id="{B6AB498D-15E9-4AE1-9978-14345D871B60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25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461" name="CustomShape 3"/>
          <p:cNvSpPr/>
          <p:nvPr/>
        </p:nvSpPr>
        <p:spPr>
          <a:xfrm>
            <a:off x="0" y="0"/>
            <a:ext cx="1008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4"/>
          <p:cNvSpPr/>
          <p:nvPr/>
        </p:nvSpPr>
        <p:spPr>
          <a:xfrm>
            <a:off x="7488000" y="0"/>
            <a:ext cx="1656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463" name="" descr=""/>
          <p:cNvPicPr/>
          <p:nvPr/>
        </p:nvPicPr>
        <p:blipFill>
          <a:blip r:embed="rId1"/>
          <a:stretch/>
        </p:blipFill>
        <p:spPr>
          <a:xfrm>
            <a:off x="7776000" y="105480"/>
            <a:ext cx="1262160" cy="542520"/>
          </a:xfrm>
          <a:prstGeom prst="rect">
            <a:avLst/>
          </a:prstGeom>
          <a:ln>
            <a:noFill/>
          </a:ln>
        </p:spPr>
      </p:pic>
      <p:pic>
        <p:nvPicPr>
          <p:cNvPr id="464" name="" descr=""/>
          <p:cNvPicPr/>
          <p:nvPr/>
        </p:nvPicPr>
        <p:blipFill>
          <a:blip r:embed="rId2"/>
          <a:stretch/>
        </p:blipFill>
        <p:spPr>
          <a:xfrm>
            <a:off x="39600" y="0"/>
            <a:ext cx="1400400" cy="662760"/>
          </a:xfrm>
          <a:prstGeom prst="rect">
            <a:avLst/>
          </a:prstGeom>
          <a:ln>
            <a:noFill/>
          </a:ln>
        </p:spPr>
      </p:pic>
      <p:pic>
        <p:nvPicPr>
          <p:cNvPr id="465" name="" descr=""/>
          <p:cNvPicPr/>
          <p:nvPr/>
        </p:nvPicPr>
        <p:blipFill>
          <a:blip r:embed="rId3"/>
          <a:stretch/>
        </p:blipFill>
        <p:spPr>
          <a:xfrm>
            <a:off x="-216000" y="980640"/>
            <a:ext cx="9628560" cy="5427360"/>
          </a:xfrm>
          <a:prstGeom prst="rect">
            <a:avLst/>
          </a:prstGeom>
          <a:ln>
            <a:noFill/>
          </a:ln>
        </p:spPr>
      </p:pic>
      <p:sp>
        <p:nvSpPr>
          <p:cNvPr id="466" name="TextShape 5"/>
          <p:cNvSpPr txBox="1"/>
          <p:nvPr/>
        </p:nvSpPr>
        <p:spPr>
          <a:xfrm>
            <a:off x="1759680" y="72000"/>
            <a:ext cx="464832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GBI - mean over all used models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168840" y="6516720"/>
            <a:ext cx="7549560" cy="340920"/>
          </a:xfrm>
          <a:prstGeom prst="rect">
            <a:avLst/>
          </a:prstGeom>
          <a:noFill/>
          <a:ln w="9360">
            <a:noFill/>
          </a:ln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Polar Cordex Meeting at DMI Copenhagen 07.10. - 09.10.2019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8137440" y="6516720"/>
            <a:ext cx="925200" cy="3409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Slide </a:t>
            </a:r>
            <a:fld id="{53185D1A-4711-49D6-AC32-48B948B7CFAD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1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0" y="0"/>
            <a:ext cx="1008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4"/>
          <p:cNvSpPr/>
          <p:nvPr/>
        </p:nvSpPr>
        <p:spPr>
          <a:xfrm>
            <a:off x="7488000" y="0"/>
            <a:ext cx="1656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7776000" y="105480"/>
            <a:ext cx="1262160" cy="54252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2"/>
          <a:stretch/>
        </p:blipFill>
        <p:spPr>
          <a:xfrm>
            <a:off x="39600" y="0"/>
            <a:ext cx="1400400" cy="662760"/>
          </a:xfrm>
          <a:prstGeom prst="rect">
            <a:avLst/>
          </a:prstGeom>
          <a:ln>
            <a:noFill/>
          </a:ln>
        </p:spPr>
      </p:pic>
      <p:sp>
        <p:nvSpPr>
          <p:cNvPr id="202" name="TextShape 5"/>
          <p:cNvSpPr txBox="1"/>
          <p:nvPr/>
        </p:nvSpPr>
        <p:spPr>
          <a:xfrm>
            <a:off x="1831680" y="72000"/>
            <a:ext cx="464832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North Atlantic Oscillation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3" name="Picture 4" descr=""/>
          <p:cNvPicPr/>
          <p:nvPr/>
        </p:nvPicPr>
        <p:blipFill>
          <a:blip r:embed="rId3"/>
          <a:stretch/>
        </p:blipFill>
        <p:spPr>
          <a:xfrm>
            <a:off x="279360" y="1008000"/>
            <a:ext cx="8576640" cy="476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168840" y="6516720"/>
            <a:ext cx="7549560" cy="340920"/>
          </a:xfrm>
          <a:prstGeom prst="rect">
            <a:avLst/>
          </a:prstGeom>
          <a:noFill/>
          <a:ln w="9360">
            <a:noFill/>
          </a:ln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Polar Cordex Meeting at DMI Copenhagen 07.10. - 09.10.2019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8137440" y="6516720"/>
            <a:ext cx="925200" cy="3409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Slide </a:t>
            </a:r>
            <a:fld id="{70B534C3-751C-4A88-998B-6C46B8721857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1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0" y="0"/>
            <a:ext cx="1008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4"/>
          <p:cNvSpPr/>
          <p:nvPr/>
        </p:nvSpPr>
        <p:spPr>
          <a:xfrm>
            <a:off x="7488000" y="0"/>
            <a:ext cx="1656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7776000" y="105480"/>
            <a:ext cx="1262160" cy="54252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39600" y="0"/>
            <a:ext cx="1400400" cy="662760"/>
          </a:xfrm>
          <a:prstGeom prst="rect">
            <a:avLst/>
          </a:prstGeom>
          <a:ln>
            <a:noFill/>
          </a:ln>
        </p:spPr>
      </p:pic>
      <p:sp>
        <p:nvSpPr>
          <p:cNvPr id="210" name="TextShape 5"/>
          <p:cNvSpPr txBox="1"/>
          <p:nvPr/>
        </p:nvSpPr>
        <p:spPr>
          <a:xfrm>
            <a:off x="1831680" y="72000"/>
            <a:ext cx="464832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North Atlantic Oscillation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1" name="Picture 8" descr=""/>
          <p:cNvPicPr/>
          <p:nvPr/>
        </p:nvPicPr>
        <p:blipFill>
          <a:blip r:embed="rId3"/>
          <a:srcRect l="0" t="69531" r="0" b="0"/>
          <a:stretch/>
        </p:blipFill>
        <p:spPr>
          <a:xfrm>
            <a:off x="360000" y="1622880"/>
            <a:ext cx="8481960" cy="269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168840" y="6516720"/>
            <a:ext cx="7549560" cy="340920"/>
          </a:xfrm>
          <a:prstGeom prst="rect">
            <a:avLst/>
          </a:prstGeom>
          <a:noFill/>
          <a:ln w="9360">
            <a:noFill/>
          </a:ln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Polar Cordex Meeting at DMI Copenhagen 07.10. - 09.10.2019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8137440" y="6516720"/>
            <a:ext cx="925200" cy="3409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Slide </a:t>
            </a:r>
            <a:fld id="{D483FD59-3805-4C11-A575-CE33595FDC16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1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0" y="0"/>
            <a:ext cx="1008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4"/>
          <p:cNvSpPr/>
          <p:nvPr/>
        </p:nvSpPr>
        <p:spPr>
          <a:xfrm>
            <a:off x="7488000" y="0"/>
            <a:ext cx="1656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7776000" y="105480"/>
            <a:ext cx="1262160" cy="542520"/>
          </a:xfrm>
          <a:prstGeom prst="rect">
            <a:avLst/>
          </a:prstGeom>
          <a:ln>
            <a:noFill/>
          </a:ln>
        </p:spPr>
      </p:pic>
      <p:pic>
        <p:nvPicPr>
          <p:cNvPr id="217" name="" descr=""/>
          <p:cNvPicPr/>
          <p:nvPr/>
        </p:nvPicPr>
        <p:blipFill>
          <a:blip r:embed="rId2"/>
          <a:stretch/>
        </p:blipFill>
        <p:spPr>
          <a:xfrm>
            <a:off x="39600" y="0"/>
            <a:ext cx="1400400" cy="662760"/>
          </a:xfrm>
          <a:prstGeom prst="rect">
            <a:avLst/>
          </a:prstGeom>
          <a:ln>
            <a:noFill/>
          </a:ln>
        </p:spPr>
      </p:pic>
      <p:sp>
        <p:nvSpPr>
          <p:cNvPr id="218" name="TextShape 5"/>
          <p:cNvSpPr txBox="1"/>
          <p:nvPr/>
        </p:nvSpPr>
        <p:spPr>
          <a:xfrm>
            <a:off x="1685520" y="-79920"/>
            <a:ext cx="597600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Persistent negative summer NAO associated with high ice sheet melt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TextShape 6"/>
          <p:cNvSpPr txBox="1"/>
          <p:nvPr/>
        </p:nvSpPr>
        <p:spPr>
          <a:xfrm>
            <a:off x="3200400" y="984240"/>
            <a:ext cx="1818720" cy="703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lang="de-DE" sz="2400" spc="-1" strike="noStrike">
                <a:solidFill>
                  <a:srgbClr val="000000"/>
                </a:solidFill>
                <a:latin typeface="Calibri"/>
              </a:rPr>
              <a:t>2012</a:t>
            </a:r>
            <a:endParaRPr b="1" lang="de-DE" sz="2400" spc="-1" strike="noStrike">
              <a:latin typeface="Times New Roman"/>
            </a:endParaRPr>
          </a:p>
        </p:txBody>
      </p:sp>
      <p:sp>
        <p:nvSpPr>
          <p:cNvPr id="220" name="CustomShape 7"/>
          <p:cNvSpPr/>
          <p:nvPr/>
        </p:nvSpPr>
        <p:spPr>
          <a:xfrm>
            <a:off x="5709960" y="984240"/>
            <a:ext cx="1818720" cy="70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lang="de-DE" sz="2400" spc="-1" strike="noStrike">
                <a:solidFill>
                  <a:srgbClr val="000000"/>
                </a:solidFill>
                <a:latin typeface="Calibri"/>
              </a:rPr>
              <a:t>2019</a:t>
            </a:r>
            <a:endParaRPr b="1" lang="de-DE" sz="2400" spc="-1" strike="noStrike">
              <a:latin typeface="Arial"/>
            </a:endParaRPr>
          </a:p>
        </p:txBody>
      </p:sp>
      <p:pic>
        <p:nvPicPr>
          <p:cNvPr id="221" name="Picture 4" descr=""/>
          <p:cNvPicPr/>
          <p:nvPr/>
        </p:nvPicPr>
        <p:blipFill>
          <a:blip r:embed="rId3"/>
          <a:stretch/>
        </p:blipFill>
        <p:spPr>
          <a:xfrm>
            <a:off x="4940280" y="1676880"/>
            <a:ext cx="2224800" cy="4564080"/>
          </a:xfrm>
          <a:prstGeom prst="rect">
            <a:avLst/>
          </a:prstGeom>
          <a:ln>
            <a:noFill/>
          </a:ln>
        </p:spPr>
      </p:pic>
      <p:pic>
        <p:nvPicPr>
          <p:cNvPr id="222" name="Picture 6" descr=""/>
          <p:cNvPicPr/>
          <p:nvPr/>
        </p:nvPicPr>
        <p:blipFill>
          <a:blip r:embed="rId4"/>
          <a:stretch/>
        </p:blipFill>
        <p:spPr>
          <a:xfrm>
            <a:off x="2387160" y="1598400"/>
            <a:ext cx="2262960" cy="4642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168840" y="6516720"/>
            <a:ext cx="7549560" cy="340920"/>
          </a:xfrm>
          <a:prstGeom prst="rect">
            <a:avLst/>
          </a:prstGeom>
          <a:noFill/>
          <a:ln w="9360">
            <a:noFill/>
          </a:ln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Polar Cordex Meeting at DMI Copenhagen 07.10. - 09.10.2019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224" name="TextShape 2"/>
          <p:cNvSpPr txBox="1"/>
          <p:nvPr/>
        </p:nvSpPr>
        <p:spPr>
          <a:xfrm>
            <a:off x="8137440" y="6516720"/>
            <a:ext cx="925200" cy="3409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Slide </a:t>
            </a:r>
            <a:fld id="{7AD8C19D-DDDD-4256-80AE-C369694ACF52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5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0" y="0"/>
            <a:ext cx="1008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4"/>
          <p:cNvSpPr/>
          <p:nvPr/>
        </p:nvSpPr>
        <p:spPr>
          <a:xfrm>
            <a:off x="7488000" y="0"/>
            <a:ext cx="1656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7776000" y="105480"/>
            <a:ext cx="1262160" cy="54252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2"/>
          <a:stretch/>
        </p:blipFill>
        <p:spPr>
          <a:xfrm>
            <a:off x="39600" y="0"/>
            <a:ext cx="1400400" cy="662760"/>
          </a:xfrm>
          <a:prstGeom prst="rect">
            <a:avLst/>
          </a:prstGeom>
          <a:ln>
            <a:noFill/>
          </a:ln>
        </p:spPr>
      </p:pic>
      <p:sp>
        <p:nvSpPr>
          <p:cNvPr id="229" name="TextShape 5"/>
          <p:cNvSpPr txBox="1"/>
          <p:nvPr/>
        </p:nvSpPr>
        <p:spPr>
          <a:xfrm>
            <a:off x="1685520" y="64080"/>
            <a:ext cx="597600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NAO Effects on Ice Sheet Mass Balance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0" name="Picture 10" descr=""/>
          <p:cNvPicPr/>
          <p:nvPr/>
        </p:nvPicPr>
        <p:blipFill>
          <a:blip r:embed="rId3"/>
          <a:stretch/>
        </p:blipFill>
        <p:spPr>
          <a:xfrm>
            <a:off x="3082680" y="1054800"/>
            <a:ext cx="6060960" cy="3663360"/>
          </a:xfrm>
          <a:prstGeom prst="rect">
            <a:avLst/>
          </a:prstGeom>
          <a:ln>
            <a:noFill/>
          </a:ln>
        </p:spPr>
      </p:pic>
      <p:pic>
        <p:nvPicPr>
          <p:cNvPr id="231" name="Picture 2" descr=""/>
          <p:cNvPicPr/>
          <p:nvPr/>
        </p:nvPicPr>
        <p:blipFill>
          <a:blip r:embed="rId4"/>
          <a:stretch/>
        </p:blipFill>
        <p:spPr>
          <a:xfrm>
            <a:off x="244440" y="1420560"/>
            <a:ext cx="2523960" cy="5205960"/>
          </a:xfrm>
          <a:prstGeom prst="rect">
            <a:avLst/>
          </a:prstGeom>
          <a:ln>
            <a:noFill/>
          </a:ln>
        </p:spPr>
      </p:pic>
      <p:pic>
        <p:nvPicPr>
          <p:cNvPr id="232" name="Picture 3" descr=""/>
          <p:cNvPicPr/>
          <p:nvPr/>
        </p:nvPicPr>
        <p:blipFill>
          <a:blip r:embed="rId5"/>
          <a:stretch/>
        </p:blipFill>
        <p:spPr>
          <a:xfrm>
            <a:off x="491040" y="1054800"/>
            <a:ext cx="2031120" cy="33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168840" y="6516720"/>
            <a:ext cx="7549560" cy="340920"/>
          </a:xfrm>
          <a:prstGeom prst="rect">
            <a:avLst/>
          </a:prstGeom>
          <a:noFill/>
          <a:ln w="9360">
            <a:noFill/>
          </a:ln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Polar Cordex Meeting at DMI Copenhagen 07.10. - 09.10.2019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8137440" y="6516720"/>
            <a:ext cx="925200" cy="3409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Slide </a:t>
            </a:r>
            <a:fld id="{22DA0D6B-4DCE-4803-8C95-8D71EA300E6C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5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0" y="0"/>
            <a:ext cx="1008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4"/>
          <p:cNvSpPr/>
          <p:nvPr/>
        </p:nvSpPr>
        <p:spPr>
          <a:xfrm>
            <a:off x="7488000" y="0"/>
            <a:ext cx="1656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37" name="" descr=""/>
          <p:cNvPicPr/>
          <p:nvPr/>
        </p:nvPicPr>
        <p:blipFill>
          <a:blip r:embed="rId1"/>
          <a:stretch/>
        </p:blipFill>
        <p:spPr>
          <a:xfrm>
            <a:off x="7848000" y="141480"/>
            <a:ext cx="1262160" cy="54252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2"/>
          <a:stretch/>
        </p:blipFill>
        <p:spPr>
          <a:xfrm>
            <a:off x="39600" y="0"/>
            <a:ext cx="1400400" cy="662760"/>
          </a:xfrm>
          <a:prstGeom prst="rect">
            <a:avLst/>
          </a:prstGeom>
          <a:ln>
            <a:noFill/>
          </a:ln>
        </p:spPr>
      </p:pic>
      <p:sp>
        <p:nvSpPr>
          <p:cNvPr id="239" name="TextShape 5"/>
          <p:cNvSpPr txBox="1"/>
          <p:nvPr/>
        </p:nvSpPr>
        <p:spPr>
          <a:xfrm>
            <a:off x="360000" y="936000"/>
            <a:ext cx="8280000" cy="5328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= geopotential height of 500 hPA area-averaged over Greenland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TextShape 6"/>
          <p:cNvSpPr txBox="1"/>
          <p:nvPr/>
        </p:nvSpPr>
        <p:spPr>
          <a:xfrm>
            <a:off x="1831680" y="72000"/>
            <a:ext cx="464832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Greenland Blocking Index (GBI)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TextShape 7"/>
          <p:cNvSpPr txBox="1"/>
          <p:nvPr/>
        </p:nvSpPr>
        <p:spPr>
          <a:xfrm>
            <a:off x="432000" y="1440000"/>
            <a:ext cx="8568000" cy="792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Associated with NAO, high GBI also enhances ice sheet melt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  </a:t>
            </a:r>
            <a:endParaRPr b="1" lang="en-US" sz="3200" spc="-1" strike="noStrike">
              <a:solidFill>
                <a:srgbClr val="000000"/>
              </a:solidFill>
              <a:latin typeface="News Gothic MT"/>
            </a:endParaRPr>
          </a:p>
        </p:txBody>
      </p:sp>
      <p:pic>
        <p:nvPicPr>
          <p:cNvPr id="242" name="Picture 2" descr=""/>
          <p:cNvPicPr/>
          <p:nvPr/>
        </p:nvPicPr>
        <p:blipFill>
          <a:blip r:embed="rId3"/>
          <a:stretch/>
        </p:blipFill>
        <p:spPr>
          <a:xfrm>
            <a:off x="720000" y="2016000"/>
            <a:ext cx="7632000" cy="431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168840" y="6516720"/>
            <a:ext cx="7549560" cy="340920"/>
          </a:xfrm>
          <a:prstGeom prst="rect">
            <a:avLst/>
          </a:prstGeom>
          <a:noFill/>
          <a:ln w="9360">
            <a:noFill/>
          </a:ln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Polar Cordex Meeting at DMI Copenhagen 07.10. - 09.10.2019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244" name="TextShape 2"/>
          <p:cNvSpPr txBox="1"/>
          <p:nvPr/>
        </p:nvSpPr>
        <p:spPr>
          <a:xfrm>
            <a:off x="8137440" y="6516720"/>
            <a:ext cx="925200" cy="3409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Slide </a:t>
            </a:r>
            <a:fld id="{8EB49C58-3A68-47D0-806A-33E7EA216C3D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5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0" y="0"/>
            <a:ext cx="1008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4"/>
          <p:cNvSpPr/>
          <p:nvPr/>
        </p:nvSpPr>
        <p:spPr>
          <a:xfrm>
            <a:off x="7488000" y="0"/>
            <a:ext cx="1656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7776000" y="105480"/>
            <a:ext cx="1262160" cy="542520"/>
          </a:xfrm>
          <a:prstGeom prst="rect">
            <a:avLst/>
          </a:prstGeom>
          <a:ln>
            <a:noFill/>
          </a:ln>
        </p:spPr>
      </p:pic>
      <p:pic>
        <p:nvPicPr>
          <p:cNvPr id="248" name="" descr=""/>
          <p:cNvPicPr/>
          <p:nvPr/>
        </p:nvPicPr>
        <p:blipFill>
          <a:blip r:embed="rId2"/>
          <a:stretch/>
        </p:blipFill>
        <p:spPr>
          <a:xfrm>
            <a:off x="39600" y="0"/>
            <a:ext cx="1400400" cy="662760"/>
          </a:xfrm>
          <a:prstGeom prst="rect">
            <a:avLst/>
          </a:prstGeom>
          <a:ln>
            <a:noFill/>
          </a:ln>
        </p:spPr>
      </p:pic>
      <p:sp>
        <p:nvSpPr>
          <p:cNvPr id="249" name="TextShape 5"/>
          <p:cNvSpPr txBox="1"/>
          <p:nvPr/>
        </p:nvSpPr>
        <p:spPr>
          <a:xfrm>
            <a:off x="247680" y="864360"/>
            <a:ext cx="464832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Used Models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3"/>
          <a:stretch/>
        </p:blipFill>
        <p:spPr>
          <a:xfrm>
            <a:off x="1296000" y="1584360"/>
            <a:ext cx="1962000" cy="4351320"/>
          </a:xfrm>
          <a:prstGeom prst="rect">
            <a:avLst/>
          </a:prstGeom>
          <a:ln>
            <a:noFill/>
          </a:ln>
        </p:spPr>
      </p:pic>
      <p:sp>
        <p:nvSpPr>
          <p:cNvPr id="251" name="TextShape 6"/>
          <p:cNvSpPr txBox="1"/>
          <p:nvPr/>
        </p:nvSpPr>
        <p:spPr>
          <a:xfrm>
            <a:off x="3991680" y="1656360"/>
            <a:ext cx="464832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5983b0"/>
                </a:solidFill>
                <a:latin typeface="Calibri"/>
              </a:rPr>
              <a:t>blue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: only historical simulation available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ff8000"/>
                </a:solidFill>
                <a:latin typeface="Calibri"/>
              </a:rPr>
              <a:t>yellow/orange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: historical simulation and future projections SSP245 and SSP585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168840" y="6516720"/>
            <a:ext cx="7549560" cy="340920"/>
          </a:xfrm>
          <a:prstGeom prst="rect">
            <a:avLst/>
          </a:prstGeom>
          <a:noFill/>
          <a:ln w="9360">
            <a:noFill/>
          </a:ln>
        </p:spPr>
        <p:txBody>
          <a:bodyPr lIns="0" anchor="ctr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Polar Cordex Meeting at DMI Copenhagen 07.10. - 09.10.2019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8137440" y="6516720"/>
            <a:ext cx="925200" cy="340920"/>
          </a:xfrm>
          <a:prstGeom prst="rect">
            <a:avLst/>
          </a:prstGeom>
          <a:noFill/>
          <a:ln w="936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r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Slide </a:t>
            </a:r>
            <a:fld id="{75DF1C94-476A-4ABF-A24C-4F81F5E037E5}" type="slidenum">
              <a:rPr b="0" lang="de-DE" sz="1100" spc="-1" strike="noStrike">
                <a:solidFill>
                  <a:srgbClr val="000000"/>
                </a:solidFill>
                <a:latin typeface="News Gothic MT"/>
              </a:rPr>
              <a:t>5</a:t>
            </a:fld>
            <a:endParaRPr b="0" lang="de-DE" sz="1100" spc="-1" strike="noStrike">
              <a:latin typeface="Times New Roman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0" y="0"/>
            <a:ext cx="1008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4"/>
          <p:cNvSpPr/>
          <p:nvPr/>
        </p:nvSpPr>
        <p:spPr>
          <a:xfrm>
            <a:off x="7488000" y="0"/>
            <a:ext cx="1656000" cy="64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7776000" y="105480"/>
            <a:ext cx="1262160" cy="54252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39600" y="0"/>
            <a:ext cx="1400400" cy="662760"/>
          </a:xfrm>
          <a:prstGeom prst="rect">
            <a:avLst/>
          </a:prstGeom>
          <a:ln>
            <a:noFill/>
          </a:ln>
        </p:spPr>
      </p:pic>
      <p:sp>
        <p:nvSpPr>
          <p:cNvPr id="258" name="TextShape 5"/>
          <p:cNvSpPr txBox="1"/>
          <p:nvPr/>
        </p:nvSpPr>
        <p:spPr>
          <a:xfrm>
            <a:off x="1903680" y="72000"/>
            <a:ext cx="572832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Temperature anomaly summer months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9" name="TextShape 6"/>
          <p:cNvSpPr txBox="1"/>
          <p:nvPr/>
        </p:nvSpPr>
        <p:spPr>
          <a:xfrm>
            <a:off x="1512000" y="720000"/>
            <a:ext cx="180000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EC -Earth3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0" name="" descr=""/>
          <p:cNvPicPr/>
          <p:nvPr/>
        </p:nvPicPr>
        <p:blipFill>
          <a:blip r:embed="rId3"/>
          <a:stretch/>
        </p:blipFill>
        <p:spPr>
          <a:xfrm>
            <a:off x="180000" y="1404000"/>
            <a:ext cx="4219920" cy="381780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4"/>
          <a:stretch/>
        </p:blipFill>
        <p:spPr>
          <a:xfrm>
            <a:off x="4392000" y="1080000"/>
            <a:ext cx="4663440" cy="4336200"/>
          </a:xfrm>
          <a:prstGeom prst="rect">
            <a:avLst/>
          </a:prstGeom>
          <a:ln>
            <a:noFill/>
          </a:ln>
        </p:spPr>
      </p:pic>
      <p:sp>
        <p:nvSpPr>
          <p:cNvPr id="262" name="TextShape 7"/>
          <p:cNvSpPr txBox="1"/>
          <p:nvPr/>
        </p:nvSpPr>
        <p:spPr>
          <a:xfrm>
            <a:off x="5832000" y="720000"/>
            <a:ext cx="1800000" cy="576000"/>
          </a:xfrm>
          <a:prstGeom prst="rect">
            <a:avLst/>
          </a:prstGeom>
          <a:noFill/>
          <a:ln w="9360"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UKESM</a:t>
            </a:r>
            <a:endParaRPr b="1" lang="en-US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d8d8d8"/>
      </a:lt2>
      <a:accent1>
        <a:srgbClr val="bbe0e3"/>
      </a:accent1>
      <a:accent2>
        <a:srgbClr val="004191"/>
      </a:accent2>
      <a:accent3>
        <a:srgbClr val="ff0000"/>
      </a:accent3>
      <a:accent4>
        <a:srgbClr val="000000"/>
      </a:accent4>
      <a:accent5>
        <a:srgbClr val="daedef"/>
      </a:accent5>
      <a:accent6>
        <a:srgbClr val="004191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d8d8d8"/>
      </a:lt2>
      <a:accent1>
        <a:srgbClr val="bbe0e3"/>
      </a:accent1>
      <a:accent2>
        <a:srgbClr val="004191"/>
      </a:accent2>
      <a:accent3>
        <a:srgbClr val="ff0000"/>
      </a:accent3>
      <a:accent4>
        <a:srgbClr val="000000"/>
      </a:accent4>
      <a:accent5>
        <a:srgbClr val="daedef"/>
      </a:accent5>
      <a:accent6>
        <a:srgbClr val="004191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d8d8d8"/>
      </a:lt2>
      <a:accent1>
        <a:srgbClr val="bbe0e3"/>
      </a:accent1>
      <a:accent2>
        <a:srgbClr val="004191"/>
      </a:accent2>
      <a:accent3>
        <a:srgbClr val="ff0000"/>
      </a:accent3>
      <a:accent4>
        <a:srgbClr val="000000"/>
      </a:accent4>
      <a:accent5>
        <a:srgbClr val="daedef"/>
      </a:accent5>
      <a:accent6>
        <a:srgbClr val="004191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d8d8d8"/>
      </a:lt2>
      <a:accent1>
        <a:srgbClr val="bbe0e3"/>
      </a:accent1>
      <a:accent2>
        <a:srgbClr val="004191"/>
      </a:accent2>
      <a:accent3>
        <a:srgbClr val="ff0000"/>
      </a:accent3>
      <a:accent4>
        <a:srgbClr val="000000"/>
      </a:accent4>
      <a:accent5>
        <a:srgbClr val="daedef"/>
      </a:accent5>
      <a:accent6>
        <a:srgbClr val="004191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d8d8d8"/>
      </a:lt2>
      <a:accent1>
        <a:srgbClr val="bbe0e3"/>
      </a:accent1>
      <a:accent2>
        <a:srgbClr val="004191"/>
      </a:accent2>
      <a:accent3>
        <a:srgbClr val="ff0000"/>
      </a:accent3>
      <a:accent4>
        <a:srgbClr val="000000"/>
      </a:accent4>
      <a:accent5>
        <a:srgbClr val="daedef"/>
      </a:accent5>
      <a:accent6>
        <a:srgbClr val="004191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C:\Dokumente und Einstellungen\Kuhlmann\Anwendungsdaten\Microsoft\Vorlagen\VorlageGIB3.pot</Template>
  <TotalTime>3142</TotalTime>
  <Application>LibreOffice/6.1.4.2$Windows_X86_64 LibreOffice_project/9d0f32d1f0b509096fd65e0d4bec26ddd1938fd3</Application>
  <Words>26</Words>
  <Paragraphs>7</Paragraphs>
  <Company>Uni-Stuttgart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2000-12-20T07:42:07Z</dcterms:created>
  <dc:creator>Heiner KUHLMANN</dc:creator>
  <dc:description/>
  <dc:language>de-DE</dc:language>
  <cp:lastModifiedBy/>
  <cp:lastPrinted>2001-01-10T13:59:23Z</cp:lastPrinted>
  <dcterms:modified xsi:type="dcterms:W3CDTF">2019-10-08T23:52:41Z</dcterms:modified>
  <cp:revision>2893</cp:revision>
  <dc:subject/>
  <dc:title>Kein Folientitel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Uni-Stuttgart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Bildschirmpräsentation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</vt:i4>
  </property>
</Properties>
</file>